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3"/>
    <p:sldId id="257" r:id="rId34"/>
    <p:sldId id="258" r:id="rId35"/>
    <p:sldId id="259" r:id="rId36"/>
    <p:sldId id="260" r:id="rId37"/>
    <p:sldId id="261" r:id="rId38"/>
    <p:sldId id="262" r:id="rId39"/>
    <p:sldId id="263" r:id="rId40"/>
    <p:sldId id="264" r:id="rId41"/>
    <p:sldId id="265" r:id="rId42"/>
    <p:sldId id="266" r:id="rId43"/>
    <p:sldId id="267" r:id="rId44"/>
    <p:sldId id="268" r:id="rId45"/>
    <p:sldId id="269" r:id="rId46"/>
    <p:sldId id="270" r:id="rId47"/>
    <p:sldId id="271" r:id="rId48"/>
    <p:sldId id="272" r:id="rId49"/>
    <p:sldId id="273" r:id="rId50"/>
    <p:sldId id="274" r:id="rId51"/>
    <p:sldId id="275" r:id="rId5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Extra Bold" charset="1" panose="020B0906030804020204"/>
      <p:regular r:id="rId10"/>
    </p:embeddedFont>
    <p:embeddedFont>
      <p:font typeface="Open Sans Extra Bold Italics" charset="1" panose="020B0906030804020204"/>
      <p:regular r:id="rId11"/>
    </p:embeddedFont>
    <p:embeddedFont>
      <p:font typeface="Poppins" charset="1" panose="00000500000000000000"/>
      <p:regular r:id="rId12"/>
    </p:embeddedFont>
    <p:embeddedFont>
      <p:font typeface="Poppins Bold" charset="1" panose="00000800000000000000"/>
      <p:regular r:id="rId13"/>
    </p:embeddedFont>
    <p:embeddedFont>
      <p:font typeface="Poppins Italics" charset="1" panose="00000500000000000000"/>
      <p:regular r:id="rId14"/>
    </p:embeddedFont>
    <p:embeddedFont>
      <p:font typeface="Poppins Bold Italics" charset="1" panose="00000800000000000000"/>
      <p:regular r:id="rId15"/>
    </p:embeddedFont>
    <p:embeddedFont>
      <p:font typeface="Poppins Thin" charset="1" panose="00000300000000000000"/>
      <p:regular r:id="rId16"/>
    </p:embeddedFont>
    <p:embeddedFont>
      <p:font typeface="Poppins Thin Italics" charset="1" panose="00000300000000000000"/>
      <p:regular r:id="rId17"/>
    </p:embeddedFont>
    <p:embeddedFont>
      <p:font typeface="Poppins Extra-Light" charset="1" panose="00000300000000000000"/>
      <p:regular r:id="rId18"/>
    </p:embeddedFont>
    <p:embeddedFont>
      <p:font typeface="Poppins Extra-Light Italics" charset="1" panose="00000300000000000000"/>
      <p:regular r:id="rId19"/>
    </p:embeddedFont>
    <p:embeddedFont>
      <p:font typeface="Poppins Light" charset="1" panose="00000400000000000000"/>
      <p:regular r:id="rId20"/>
    </p:embeddedFont>
    <p:embeddedFont>
      <p:font typeface="Poppins Light Italics" charset="1" panose="00000400000000000000"/>
      <p:regular r:id="rId21"/>
    </p:embeddedFont>
    <p:embeddedFont>
      <p:font typeface="Poppins Medium" charset="1" panose="00000600000000000000"/>
      <p:regular r:id="rId22"/>
    </p:embeddedFont>
    <p:embeddedFont>
      <p:font typeface="Poppins Medium Italics" charset="1" panose="00000600000000000000"/>
      <p:regular r:id="rId23"/>
    </p:embeddedFont>
    <p:embeddedFont>
      <p:font typeface="Poppins Semi-Bold" charset="1" panose="00000700000000000000"/>
      <p:regular r:id="rId24"/>
    </p:embeddedFont>
    <p:embeddedFont>
      <p:font typeface="Poppins Semi-Bold Italics" charset="1" panose="00000700000000000000"/>
      <p:regular r:id="rId25"/>
    </p:embeddedFont>
    <p:embeddedFont>
      <p:font typeface="Poppins Ultra-Bold" charset="1" panose="00000900000000000000"/>
      <p:regular r:id="rId26"/>
    </p:embeddedFont>
    <p:embeddedFont>
      <p:font typeface="Poppins Ultra-Bold Italics" charset="1" panose="00000900000000000000"/>
      <p:regular r:id="rId27"/>
    </p:embeddedFont>
    <p:embeddedFont>
      <p:font typeface="Poppins Heavy" charset="1" panose="00000A00000000000000"/>
      <p:regular r:id="rId28"/>
    </p:embeddedFont>
    <p:embeddedFont>
      <p:font typeface="Poppins Heavy Italics" charset="1" panose="00000A00000000000000"/>
      <p:regular r:id="rId29"/>
    </p:embeddedFont>
    <p:embeddedFont>
      <p:font typeface="Cosmic Octo Bold" charset="1" panose="00000800000000000000"/>
      <p:regular r:id="rId30"/>
    </p:embeddedFont>
    <p:embeddedFont>
      <p:font typeface="Cosmic Octo Medium" charset="1" panose="00000600000000000000"/>
      <p:regular r:id="rId31"/>
    </p:embeddedFont>
    <p:embeddedFont>
      <p:font typeface="Cosmic Octo Heavy" charset="1" panose="00000A0000000000000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slides/slide1.xml" Type="http://schemas.openxmlformats.org/officeDocument/2006/relationships/slide"/><Relationship Id="rId34" Target="slides/slide2.xml" Type="http://schemas.openxmlformats.org/officeDocument/2006/relationships/slide"/><Relationship Id="rId35" Target="slides/slide3.xml" Type="http://schemas.openxmlformats.org/officeDocument/2006/relationships/slide"/><Relationship Id="rId36" Target="slides/slide4.xml" Type="http://schemas.openxmlformats.org/officeDocument/2006/relationships/slide"/><Relationship Id="rId37" Target="slides/slide5.xml" Type="http://schemas.openxmlformats.org/officeDocument/2006/relationships/slide"/><Relationship Id="rId38" Target="slides/slide6.xml" Type="http://schemas.openxmlformats.org/officeDocument/2006/relationships/slide"/><Relationship Id="rId39" Target="slides/slide7.xml" Type="http://schemas.openxmlformats.org/officeDocument/2006/relationships/slide"/><Relationship Id="rId4" Target="theme/theme1.xml" Type="http://schemas.openxmlformats.org/officeDocument/2006/relationships/theme"/><Relationship Id="rId40" Target="slides/slide8.xml" Type="http://schemas.openxmlformats.org/officeDocument/2006/relationships/slide"/><Relationship Id="rId41" Target="slides/slide9.xml" Type="http://schemas.openxmlformats.org/officeDocument/2006/relationships/slide"/><Relationship Id="rId42" Target="slides/slide10.xml" Type="http://schemas.openxmlformats.org/officeDocument/2006/relationships/slide"/><Relationship Id="rId43" Target="slides/slide11.xml" Type="http://schemas.openxmlformats.org/officeDocument/2006/relationships/slide"/><Relationship Id="rId44" Target="slides/slide12.xml" Type="http://schemas.openxmlformats.org/officeDocument/2006/relationships/slide"/><Relationship Id="rId45" Target="slides/slide13.xml" Type="http://schemas.openxmlformats.org/officeDocument/2006/relationships/slide"/><Relationship Id="rId46" Target="slides/slide14.xml" Type="http://schemas.openxmlformats.org/officeDocument/2006/relationships/slide"/><Relationship Id="rId47" Target="slides/slide15.xml" Type="http://schemas.openxmlformats.org/officeDocument/2006/relationships/slide"/><Relationship Id="rId48" Target="slides/slide16.xml" Type="http://schemas.openxmlformats.org/officeDocument/2006/relationships/slide"/><Relationship Id="rId49" Target="slides/slide17.xml" Type="http://schemas.openxmlformats.org/officeDocument/2006/relationships/slide"/><Relationship Id="rId5" Target="tableStyles.xml" Type="http://schemas.openxmlformats.org/officeDocument/2006/relationships/tableStyles"/><Relationship Id="rId50" Target="slides/slide18.xml" Type="http://schemas.openxmlformats.org/officeDocument/2006/relationships/slide"/><Relationship Id="rId51" Target="slides/slide19.xml" Type="http://schemas.openxmlformats.org/officeDocument/2006/relationships/slide"/><Relationship Id="rId52" Target="slides/slide20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slide12.xml" Type="http://schemas.openxmlformats.org/officeDocument/2006/relationships/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slide11.xml" Type="http://schemas.openxmlformats.org/officeDocument/2006/relationships/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desenvolvimento.forumeja.org.br/admin" TargetMode="External" Type="http://schemas.openxmlformats.org/officeDocument/2006/relationships/hyperlink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485777" y="-4386051"/>
            <a:ext cx="9198624" cy="9198624"/>
          </a:xfrm>
          <a:custGeom>
            <a:avLst/>
            <a:gdLst/>
            <a:ahLst/>
            <a:cxnLst/>
            <a:rect r="r" b="b" t="t" l="l"/>
            <a:pathLst>
              <a:path h="9198624" w="9198624">
                <a:moveTo>
                  <a:pt x="9198625" y="0"/>
                </a:moveTo>
                <a:lnTo>
                  <a:pt x="0" y="0"/>
                </a:lnTo>
                <a:lnTo>
                  <a:pt x="0" y="9198624"/>
                </a:lnTo>
                <a:lnTo>
                  <a:pt x="9198625" y="9198624"/>
                </a:lnTo>
                <a:lnTo>
                  <a:pt x="919862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646176" y="0"/>
            <a:ext cx="6161707" cy="6161707"/>
          </a:xfrm>
          <a:custGeom>
            <a:avLst/>
            <a:gdLst/>
            <a:ahLst/>
            <a:cxnLst/>
            <a:rect r="r" b="b" t="t" l="l"/>
            <a:pathLst>
              <a:path h="6161707" w="6161707">
                <a:moveTo>
                  <a:pt x="0" y="0"/>
                </a:moveTo>
                <a:lnTo>
                  <a:pt x="6161708" y="0"/>
                </a:lnTo>
                <a:lnTo>
                  <a:pt x="6161708" y="6161707"/>
                </a:lnTo>
                <a:lnTo>
                  <a:pt x="0" y="61617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208393" y="2136096"/>
            <a:ext cx="8639120" cy="2664345"/>
          </a:xfrm>
          <a:custGeom>
            <a:avLst/>
            <a:gdLst/>
            <a:ahLst/>
            <a:cxnLst/>
            <a:rect r="r" b="b" t="t" l="l"/>
            <a:pathLst>
              <a:path h="2664345" w="8639120">
                <a:moveTo>
                  <a:pt x="0" y="0"/>
                </a:moveTo>
                <a:lnTo>
                  <a:pt x="8639120" y="0"/>
                </a:lnTo>
                <a:lnTo>
                  <a:pt x="8639120" y="2664345"/>
                </a:lnTo>
                <a:lnTo>
                  <a:pt x="0" y="2664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657" b="-22638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0534680" y="2699264"/>
            <a:ext cx="8390773" cy="1937506"/>
          </a:xfrm>
          <a:custGeom>
            <a:avLst/>
            <a:gdLst/>
            <a:ahLst/>
            <a:cxnLst/>
            <a:rect r="r" b="b" t="t" l="l"/>
            <a:pathLst>
              <a:path h="1937506" w="8390773">
                <a:moveTo>
                  <a:pt x="0" y="1937506"/>
                </a:moveTo>
                <a:lnTo>
                  <a:pt x="8390773" y="1937506"/>
                </a:lnTo>
                <a:lnTo>
                  <a:pt x="8390773" y="0"/>
                </a:lnTo>
                <a:lnTo>
                  <a:pt x="0" y="0"/>
                </a:lnTo>
                <a:lnTo>
                  <a:pt x="0" y="19375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49990" y="560724"/>
            <a:ext cx="11288461" cy="3119720"/>
          </a:xfrm>
          <a:custGeom>
            <a:avLst/>
            <a:gdLst/>
            <a:ahLst/>
            <a:cxnLst/>
            <a:rect r="r" b="b" t="t" l="l"/>
            <a:pathLst>
              <a:path h="3119720" w="11288461">
                <a:moveTo>
                  <a:pt x="0" y="0"/>
                </a:moveTo>
                <a:lnTo>
                  <a:pt x="11288462" y="0"/>
                </a:lnTo>
                <a:lnTo>
                  <a:pt x="11288462" y="3119720"/>
                </a:lnTo>
                <a:lnTo>
                  <a:pt x="0" y="3119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292787" y="3927330"/>
            <a:ext cx="4468756" cy="4468756"/>
          </a:xfrm>
          <a:custGeom>
            <a:avLst/>
            <a:gdLst/>
            <a:ahLst/>
            <a:cxnLst/>
            <a:rect r="r" b="b" t="t" l="l"/>
            <a:pathLst>
              <a:path h="4468756" w="4468756">
                <a:moveTo>
                  <a:pt x="0" y="0"/>
                </a:moveTo>
                <a:lnTo>
                  <a:pt x="4468755" y="0"/>
                </a:lnTo>
                <a:lnTo>
                  <a:pt x="4468755" y="4468755"/>
                </a:lnTo>
                <a:lnTo>
                  <a:pt x="0" y="44687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8000"/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895531" y="5703570"/>
            <a:ext cx="3628946" cy="709834"/>
            <a:chOff x="0" y="0"/>
            <a:chExt cx="1119639" cy="21900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19639" cy="219005"/>
            </a:xfrm>
            <a:custGeom>
              <a:avLst/>
              <a:gdLst/>
              <a:ahLst/>
              <a:cxnLst/>
              <a:rect r="r" b="b" t="t" l="l"/>
              <a:pathLst>
                <a:path h="219005" w="1119639">
                  <a:moveTo>
                    <a:pt x="10667" y="0"/>
                  </a:moveTo>
                  <a:lnTo>
                    <a:pt x="1108972" y="0"/>
                  </a:lnTo>
                  <a:cubicBezTo>
                    <a:pt x="1111801" y="0"/>
                    <a:pt x="1114515" y="1124"/>
                    <a:pt x="1116515" y="3124"/>
                  </a:cubicBezTo>
                  <a:cubicBezTo>
                    <a:pt x="1118515" y="5125"/>
                    <a:pt x="1119639" y="7838"/>
                    <a:pt x="1119639" y="10667"/>
                  </a:cubicBezTo>
                  <a:lnTo>
                    <a:pt x="1119639" y="208338"/>
                  </a:lnTo>
                  <a:cubicBezTo>
                    <a:pt x="1119639" y="211167"/>
                    <a:pt x="1118515" y="213881"/>
                    <a:pt x="1116515" y="215881"/>
                  </a:cubicBezTo>
                  <a:cubicBezTo>
                    <a:pt x="1114515" y="217881"/>
                    <a:pt x="1111801" y="219005"/>
                    <a:pt x="1108972" y="219005"/>
                  </a:cubicBezTo>
                  <a:lnTo>
                    <a:pt x="10667" y="219005"/>
                  </a:lnTo>
                  <a:cubicBezTo>
                    <a:pt x="7838" y="219005"/>
                    <a:pt x="5125" y="217881"/>
                    <a:pt x="3124" y="215881"/>
                  </a:cubicBezTo>
                  <a:cubicBezTo>
                    <a:pt x="1124" y="213881"/>
                    <a:pt x="0" y="211167"/>
                    <a:pt x="0" y="208338"/>
                  </a:cubicBezTo>
                  <a:lnTo>
                    <a:pt x="0" y="10667"/>
                  </a:lnTo>
                  <a:cubicBezTo>
                    <a:pt x="0" y="7838"/>
                    <a:pt x="1124" y="5125"/>
                    <a:pt x="3124" y="3124"/>
                  </a:cubicBezTo>
                  <a:cubicBezTo>
                    <a:pt x="5125" y="1124"/>
                    <a:pt x="7838" y="0"/>
                    <a:pt x="10667" y="0"/>
                  </a:cubicBezTo>
                  <a:close/>
                </a:path>
              </a:pathLst>
            </a:custGeom>
            <a:solidFill>
              <a:srgbClr val="663FB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1119639" cy="238055"/>
            </a:xfrm>
            <a:prstGeom prst="rect">
              <a:avLst/>
            </a:prstGeom>
          </p:spPr>
          <p:txBody>
            <a:bodyPr anchor="ctr" rtlCol="false" tIns="17911" lIns="17911" bIns="17911" rIns="17911"/>
            <a:lstStyle/>
            <a:p>
              <a:pPr algn="ctr">
                <a:lnSpc>
                  <a:spcPts val="937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339879" y="1394865"/>
            <a:ext cx="6307438" cy="1024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127"/>
              </a:lnSpc>
            </a:pPr>
            <a:r>
              <a:rPr lang="en-US" sz="7127">
                <a:solidFill>
                  <a:srgbClr val="FFFFFF"/>
                </a:solidFill>
                <a:latin typeface="Poppins Bold"/>
              </a:rPr>
              <a:t>OFICINA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339879" y="2398140"/>
            <a:ext cx="6307438" cy="1024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127"/>
              </a:lnSpc>
            </a:pPr>
            <a:r>
              <a:rPr lang="en-US" sz="7127">
                <a:solidFill>
                  <a:srgbClr val="FFFD1A"/>
                </a:solidFill>
                <a:latin typeface="Poppins Bold"/>
              </a:rPr>
              <a:t>DO PORTAL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15540" y="3012309"/>
            <a:ext cx="3982341" cy="79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62"/>
              </a:lnSpc>
            </a:pPr>
            <a:r>
              <a:rPr lang="en-US" sz="5962">
                <a:solidFill>
                  <a:srgbClr val="004AAD"/>
                </a:solidFill>
                <a:latin typeface="Cosmic Octo Bold"/>
              </a:rPr>
              <a:t>26 e 27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84942" y="3811290"/>
            <a:ext cx="3812620" cy="340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2490">
                <a:solidFill>
                  <a:srgbClr val="FF0000"/>
                </a:solidFill>
                <a:latin typeface="Poppins Bold"/>
              </a:rPr>
              <a:t>abril 2024 | Brasília DF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42717" y="6540046"/>
            <a:ext cx="11786585" cy="2536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43"/>
              </a:lnSpc>
            </a:pPr>
            <a:r>
              <a:rPr lang="en-US" sz="6176">
                <a:solidFill>
                  <a:srgbClr val="663FB4"/>
                </a:solidFill>
                <a:latin typeface="Poppins Bold"/>
              </a:rPr>
              <a:t>Caderno livre</a:t>
            </a:r>
          </a:p>
          <a:p>
            <a:pPr>
              <a:lnSpc>
                <a:spcPts val="5913"/>
              </a:lnSpc>
            </a:pPr>
            <a:r>
              <a:rPr lang="en-US" sz="4655">
                <a:solidFill>
                  <a:srgbClr val="663FB4"/>
                </a:solidFill>
                <a:latin typeface="Poppins"/>
              </a:rPr>
              <a:t>R</a:t>
            </a:r>
            <a:r>
              <a:rPr lang="en-US" sz="4655">
                <a:solidFill>
                  <a:srgbClr val="663FB4"/>
                </a:solidFill>
                <a:latin typeface="Poppins"/>
              </a:rPr>
              <a:t>elatoria coletiva. Prática de construção de página e posts no wordpress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80792" y="5785413"/>
            <a:ext cx="3802755" cy="603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51"/>
              </a:lnSpc>
            </a:pPr>
            <a:r>
              <a:rPr lang="en-US" sz="4251" spc="144">
                <a:solidFill>
                  <a:srgbClr val="FFFFFF"/>
                </a:solidFill>
                <a:latin typeface="Poppins Bold"/>
              </a:rPr>
              <a:t>26.04 | 17h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628810" y="448031"/>
            <a:ext cx="5697470" cy="671827"/>
          </a:xfrm>
          <a:custGeom>
            <a:avLst/>
            <a:gdLst/>
            <a:ahLst/>
            <a:cxnLst/>
            <a:rect r="r" b="b" t="t" l="l"/>
            <a:pathLst>
              <a:path h="671827" w="5697470">
                <a:moveTo>
                  <a:pt x="0" y="0"/>
                </a:moveTo>
                <a:lnTo>
                  <a:pt x="5697469" y="0"/>
                </a:lnTo>
                <a:lnTo>
                  <a:pt x="5697469" y="671827"/>
                </a:lnTo>
                <a:lnTo>
                  <a:pt x="0" y="6718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759499" y="1396490"/>
            <a:ext cx="1912287" cy="426388"/>
          </a:xfrm>
          <a:custGeom>
            <a:avLst/>
            <a:gdLst/>
            <a:ahLst/>
            <a:cxnLst/>
            <a:rect r="r" b="b" t="t" l="l"/>
            <a:pathLst>
              <a:path h="426388" w="1912287">
                <a:moveTo>
                  <a:pt x="0" y="0"/>
                </a:moveTo>
                <a:lnTo>
                  <a:pt x="1912287" y="0"/>
                </a:lnTo>
                <a:lnTo>
                  <a:pt x="1912287" y="426388"/>
                </a:lnTo>
                <a:lnTo>
                  <a:pt x="0" y="42638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812361" y="1421461"/>
            <a:ext cx="1317563" cy="376447"/>
          </a:xfrm>
          <a:custGeom>
            <a:avLst/>
            <a:gdLst/>
            <a:ahLst/>
            <a:cxnLst/>
            <a:rect r="r" b="b" t="t" l="l"/>
            <a:pathLst>
              <a:path h="376447" w="1317563">
                <a:moveTo>
                  <a:pt x="0" y="0"/>
                </a:moveTo>
                <a:lnTo>
                  <a:pt x="1317563" y="0"/>
                </a:lnTo>
                <a:lnTo>
                  <a:pt x="1317563" y="376447"/>
                </a:lnTo>
                <a:lnTo>
                  <a:pt x="0" y="37644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052649" y="1440012"/>
            <a:ext cx="487938" cy="339345"/>
          </a:xfrm>
          <a:custGeom>
            <a:avLst/>
            <a:gdLst/>
            <a:ahLst/>
            <a:cxnLst/>
            <a:rect r="r" b="b" t="t" l="l"/>
            <a:pathLst>
              <a:path h="339345" w="487938">
                <a:moveTo>
                  <a:pt x="0" y="0"/>
                </a:moveTo>
                <a:lnTo>
                  <a:pt x="487938" y="0"/>
                </a:lnTo>
                <a:lnTo>
                  <a:pt x="487938" y="339345"/>
                </a:lnTo>
                <a:lnTo>
                  <a:pt x="0" y="33934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40282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795106" y="1396490"/>
            <a:ext cx="1206113" cy="426388"/>
          </a:xfrm>
          <a:custGeom>
            <a:avLst/>
            <a:gdLst/>
            <a:ahLst/>
            <a:cxnLst/>
            <a:rect r="r" b="b" t="t" l="l"/>
            <a:pathLst>
              <a:path h="426388" w="1206113">
                <a:moveTo>
                  <a:pt x="0" y="0"/>
                </a:moveTo>
                <a:lnTo>
                  <a:pt x="1206114" y="0"/>
                </a:lnTo>
                <a:lnTo>
                  <a:pt x="1206114" y="426388"/>
                </a:lnTo>
                <a:lnTo>
                  <a:pt x="0" y="42638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-58549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155858" y="3230495"/>
            <a:ext cx="8363944" cy="6027805"/>
          </a:xfrm>
          <a:custGeom>
            <a:avLst/>
            <a:gdLst/>
            <a:ahLst/>
            <a:cxnLst/>
            <a:rect r="r" b="b" t="t" l="l"/>
            <a:pathLst>
              <a:path h="6027805" w="8363944">
                <a:moveTo>
                  <a:pt x="0" y="0"/>
                </a:moveTo>
                <a:lnTo>
                  <a:pt x="8363944" y="0"/>
                </a:lnTo>
                <a:lnTo>
                  <a:pt x="8363944" y="6027805"/>
                </a:lnTo>
                <a:lnTo>
                  <a:pt x="0" y="60278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1495" b="0"/>
            </a:stretch>
          </a:blipFill>
          <a:ln w="38100" cap="sq">
            <a:solidFill>
              <a:srgbClr val="663FB4"/>
            </a:solidFill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904827" y="4206512"/>
            <a:ext cx="4210534" cy="3397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Post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Mídia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Páginas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Aparência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Usuários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Tainacan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352744" y="851104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FFF">
                    <a:alpha val="96863"/>
                  </a:srgbClr>
                </a:solidFill>
                <a:latin typeface="Poppins Bold"/>
              </a:rPr>
              <a:t>OFICINA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485966" y="9375527"/>
            <a:ext cx="390491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10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1691" y="560886"/>
            <a:ext cx="11786736" cy="1212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2"/>
              </a:lnSpc>
            </a:pPr>
            <a:r>
              <a:rPr lang="en-US" sz="7206">
                <a:solidFill>
                  <a:srgbClr val="663FB4"/>
                </a:solidFill>
                <a:latin typeface="Poppins Bold"/>
              </a:rPr>
              <a:t>WordPress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04116" y="3249545"/>
            <a:ext cx="13778259" cy="496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5"/>
              </a:lnSpc>
            </a:pPr>
            <a:r>
              <a:rPr lang="en-US" sz="3415" spc="116">
                <a:solidFill>
                  <a:srgbClr val="FFFFFF"/>
                </a:solidFill>
                <a:latin typeface="Poppins Bold"/>
              </a:rPr>
              <a:t>PAINEL DE CONTROLE</a:t>
            </a:r>
          </a:p>
        </p:txBody>
      </p:sp>
      <p:sp>
        <p:nvSpPr>
          <p:cNvPr name="AutoShape 8" id="8"/>
          <p:cNvSpPr/>
          <p:nvPr/>
        </p:nvSpPr>
        <p:spPr>
          <a:xfrm flipV="true">
            <a:off x="6221793" y="5391149"/>
            <a:ext cx="1837930" cy="19050"/>
          </a:xfrm>
          <a:prstGeom prst="line">
            <a:avLst/>
          </a:prstGeom>
          <a:ln cap="flat" w="38100">
            <a:solidFill>
              <a:srgbClr val="FF914D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9" id="9"/>
          <p:cNvSpPr/>
          <p:nvPr/>
        </p:nvSpPr>
        <p:spPr>
          <a:xfrm flipV="true">
            <a:off x="6212071" y="5686362"/>
            <a:ext cx="1837930" cy="19050"/>
          </a:xfrm>
          <a:prstGeom prst="line">
            <a:avLst/>
          </a:prstGeom>
          <a:ln cap="flat" w="38100">
            <a:solidFill>
              <a:srgbClr val="FF914D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0" id="10"/>
          <p:cNvSpPr/>
          <p:nvPr/>
        </p:nvSpPr>
        <p:spPr>
          <a:xfrm flipV="true">
            <a:off x="6221991" y="6196774"/>
            <a:ext cx="1837930" cy="19050"/>
          </a:xfrm>
          <a:prstGeom prst="line">
            <a:avLst/>
          </a:prstGeom>
          <a:ln cap="flat" w="38100">
            <a:solidFill>
              <a:srgbClr val="FF914D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1" id="11"/>
          <p:cNvSpPr/>
          <p:nvPr/>
        </p:nvSpPr>
        <p:spPr>
          <a:xfrm flipV="true">
            <a:off x="6193218" y="6663499"/>
            <a:ext cx="1837930" cy="19050"/>
          </a:xfrm>
          <a:prstGeom prst="line">
            <a:avLst/>
          </a:prstGeom>
          <a:ln cap="flat" w="38100">
            <a:solidFill>
              <a:srgbClr val="FF914D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2" id="12"/>
          <p:cNvSpPr/>
          <p:nvPr/>
        </p:nvSpPr>
        <p:spPr>
          <a:xfrm flipV="true">
            <a:off x="6222385" y="8437797"/>
            <a:ext cx="1837930" cy="19050"/>
          </a:xfrm>
          <a:prstGeom prst="line">
            <a:avLst/>
          </a:prstGeom>
          <a:ln cap="flat" w="38100">
            <a:solidFill>
              <a:srgbClr val="FF914D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3" id="13"/>
          <p:cNvSpPr/>
          <p:nvPr/>
        </p:nvSpPr>
        <p:spPr>
          <a:xfrm flipV="true">
            <a:off x="6232203" y="4943476"/>
            <a:ext cx="1837930" cy="19050"/>
          </a:xfrm>
          <a:prstGeom prst="line">
            <a:avLst/>
          </a:prstGeom>
          <a:ln cap="flat" w="38100">
            <a:solidFill>
              <a:srgbClr val="FF914D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90043" y="1109878"/>
            <a:ext cx="8818488" cy="5625164"/>
          </a:xfrm>
          <a:custGeom>
            <a:avLst/>
            <a:gdLst/>
            <a:ahLst/>
            <a:cxnLst/>
            <a:rect r="r" b="b" t="t" l="l"/>
            <a:pathLst>
              <a:path h="5625164" w="8818488">
                <a:moveTo>
                  <a:pt x="0" y="0"/>
                </a:moveTo>
                <a:lnTo>
                  <a:pt x="8818487" y="0"/>
                </a:lnTo>
                <a:lnTo>
                  <a:pt x="8818487" y="5625164"/>
                </a:lnTo>
                <a:lnTo>
                  <a:pt x="0" y="562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663FB4"/>
            </a:solidFill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8142741" y="3337931"/>
            <a:ext cx="2036366" cy="584529"/>
            <a:chOff x="0" y="0"/>
            <a:chExt cx="504203" cy="1447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4203" cy="144729"/>
            </a:xfrm>
            <a:custGeom>
              <a:avLst/>
              <a:gdLst/>
              <a:ahLst/>
              <a:cxnLst/>
              <a:rect r="r" b="b" t="t" l="l"/>
              <a:pathLst>
                <a:path h="144729" w="504203">
                  <a:moveTo>
                    <a:pt x="0" y="0"/>
                  </a:moveTo>
                  <a:lnTo>
                    <a:pt x="504203" y="0"/>
                  </a:lnTo>
                  <a:lnTo>
                    <a:pt x="504203" y="144729"/>
                  </a:lnTo>
                  <a:lnTo>
                    <a:pt x="0" y="1447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04203" cy="182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885777" y="770436"/>
            <a:ext cx="6906063" cy="1212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2"/>
              </a:lnSpc>
            </a:pPr>
            <a:r>
              <a:rPr lang="en-US" sz="7206">
                <a:solidFill>
                  <a:srgbClr val="663FB4"/>
                </a:solidFill>
                <a:latin typeface="Poppins Bold"/>
              </a:rPr>
              <a:t>WordPress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649980" y="1426129"/>
            <a:ext cx="2036366" cy="584529"/>
            <a:chOff x="0" y="0"/>
            <a:chExt cx="504203" cy="1447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4203" cy="144729"/>
            </a:xfrm>
            <a:custGeom>
              <a:avLst/>
              <a:gdLst/>
              <a:ahLst/>
              <a:cxnLst/>
              <a:rect r="r" b="b" t="t" l="l"/>
              <a:pathLst>
                <a:path h="144729" w="504203">
                  <a:moveTo>
                    <a:pt x="0" y="0"/>
                  </a:moveTo>
                  <a:lnTo>
                    <a:pt x="504203" y="0"/>
                  </a:lnTo>
                  <a:lnTo>
                    <a:pt x="504203" y="144729"/>
                  </a:lnTo>
                  <a:lnTo>
                    <a:pt x="0" y="1447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04203" cy="182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233590" y="5252312"/>
            <a:ext cx="4603278" cy="3718586"/>
          </a:xfrm>
          <a:custGeom>
            <a:avLst/>
            <a:gdLst/>
            <a:ahLst/>
            <a:cxnLst/>
            <a:rect r="r" b="b" t="t" l="l"/>
            <a:pathLst>
              <a:path h="3718586" w="4603278">
                <a:moveTo>
                  <a:pt x="0" y="0"/>
                </a:moveTo>
                <a:lnTo>
                  <a:pt x="4603278" y="0"/>
                </a:lnTo>
                <a:lnTo>
                  <a:pt x="4603278" y="3718586"/>
                </a:lnTo>
                <a:lnTo>
                  <a:pt x="0" y="37185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38100" cap="sq">
            <a:solidFill>
              <a:srgbClr val="663FB4"/>
            </a:solidFill>
            <a:prstDash val="solid"/>
            <a:miter/>
          </a:ln>
        </p:spPr>
      </p:sp>
      <p:sp>
        <p:nvSpPr>
          <p:cNvPr name="TextBox 11" id="11"/>
          <p:cNvSpPr txBox="true"/>
          <p:nvPr/>
        </p:nvSpPr>
        <p:spPr>
          <a:xfrm rot="0">
            <a:off x="904827" y="4220800"/>
            <a:ext cx="7794148" cy="2835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Adicionar novas páginas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Editar nome/slug das páginas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Acesso à edição da páginas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Padrões / Patterns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Blocksy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485966" y="9375527"/>
            <a:ext cx="390491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11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04116" y="3249545"/>
            <a:ext cx="6242108" cy="496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5"/>
              </a:lnSpc>
            </a:pPr>
            <a:r>
              <a:rPr lang="en-US" sz="3415" spc="116">
                <a:solidFill>
                  <a:srgbClr val="FFFFFF"/>
                </a:solidFill>
                <a:latin typeface="Poppins Bold"/>
              </a:rPr>
              <a:t>MENU DE PÁGINAS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3061796" y="5143500"/>
            <a:ext cx="3766909" cy="1718291"/>
            <a:chOff x="0" y="0"/>
            <a:chExt cx="932685" cy="42544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32685" cy="425448"/>
            </a:xfrm>
            <a:custGeom>
              <a:avLst/>
              <a:gdLst/>
              <a:ahLst/>
              <a:cxnLst/>
              <a:rect r="r" b="b" t="t" l="l"/>
              <a:pathLst>
                <a:path h="425448" w="932685">
                  <a:moveTo>
                    <a:pt x="0" y="0"/>
                  </a:moveTo>
                  <a:lnTo>
                    <a:pt x="932685" y="0"/>
                  </a:lnTo>
                  <a:lnTo>
                    <a:pt x="932685" y="425448"/>
                  </a:lnTo>
                  <a:lnTo>
                    <a:pt x="0" y="4254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932685" cy="4635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27706" y="1045450"/>
            <a:ext cx="10309162" cy="3302581"/>
          </a:xfrm>
          <a:custGeom>
            <a:avLst/>
            <a:gdLst/>
            <a:ahLst/>
            <a:cxnLst/>
            <a:rect r="r" b="b" t="t" l="l"/>
            <a:pathLst>
              <a:path h="3302581" w="10309162">
                <a:moveTo>
                  <a:pt x="0" y="0"/>
                </a:moveTo>
                <a:lnTo>
                  <a:pt x="10309162" y="0"/>
                </a:lnTo>
                <a:lnTo>
                  <a:pt x="10309162" y="3302581"/>
                </a:lnTo>
                <a:lnTo>
                  <a:pt x="0" y="3302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663FB4"/>
            </a:solidFill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9676667" y="1141464"/>
            <a:ext cx="2036366" cy="584529"/>
            <a:chOff x="0" y="0"/>
            <a:chExt cx="504203" cy="1447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4203" cy="144729"/>
            </a:xfrm>
            <a:custGeom>
              <a:avLst/>
              <a:gdLst/>
              <a:ahLst/>
              <a:cxnLst/>
              <a:rect r="r" b="b" t="t" l="l"/>
              <a:pathLst>
                <a:path h="144729" w="504203">
                  <a:moveTo>
                    <a:pt x="0" y="0"/>
                  </a:moveTo>
                  <a:lnTo>
                    <a:pt x="504203" y="0"/>
                  </a:lnTo>
                  <a:lnTo>
                    <a:pt x="504203" y="144729"/>
                  </a:lnTo>
                  <a:lnTo>
                    <a:pt x="0" y="1447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04203" cy="182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296008" y="2257193"/>
            <a:ext cx="2036366" cy="584529"/>
            <a:chOff x="0" y="0"/>
            <a:chExt cx="504203" cy="14472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04203" cy="144729"/>
            </a:xfrm>
            <a:custGeom>
              <a:avLst/>
              <a:gdLst/>
              <a:ahLst/>
              <a:cxnLst/>
              <a:rect r="r" b="b" t="t" l="l"/>
              <a:pathLst>
                <a:path h="144729" w="504203">
                  <a:moveTo>
                    <a:pt x="0" y="0"/>
                  </a:moveTo>
                  <a:lnTo>
                    <a:pt x="504203" y="0"/>
                  </a:lnTo>
                  <a:lnTo>
                    <a:pt x="504203" y="144729"/>
                  </a:lnTo>
                  <a:lnTo>
                    <a:pt x="0" y="1447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04203" cy="182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688979" y="3396703"/>
            <a:ext cx="1140642" cy="951328"/>
            <a:chOff x="0" y="0"/>
            <a:chExt cx="282422" cy="23554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2422" cy="235548"/>
            </a:xfrm>
            <a:custGeom>
              <a:avLst/>
              <a:gdLst/>
              <a:ahLst/>
              <a:cxnLst/>
              <a:rect r="r" b="b" t="t" l="l"/>
              <a:pathLst>
                <a:path h="235548" w="282422">
                  <a:moveTo>
                    <a:pt x="0" y="0"/>
                  </a:moveTo>
                  <a:lnTo>
                    <a:pt x="282422" y="0"/>
                  </a:lnTo>
                  <a:lnTo>
                    <a:pt x="282422" y="235548"/>
                  </a:lnTo>
                  <a:lnTo>
                    <a:pt x="0" y="2355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82422" cy="2736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1713033" y="4488393"/>
            <a:ext cx="5154238" cy="4934758"/>
          </a:xfrm>
          <a:custGeom>
            <a:avLst/>
            <a:gdLst/>
            <a:ahLst/>
            <a:cxnLst/>
            <a:rect r="r" b="b" t="t" l="l"/>
            <a:pathLst>
              <a:path h="4934758" w="5154238">
                <a:moveTo>
                  <a:pt x="0" y="0"/>
                </a:moveTo>
                <a:lnTo>
                  <a:pt x="5154238" y="0"/>
                </a:lnTo>
                <a:lnTo>
                  <a:pt x="5154238" y="4934759"/>
                </a:lnTo>
                <a:lnTo>
                  <a:pt x="0" y="49347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38100" cap="sq">
            <a:solidFill>
              <a:srgbClr val="663FB4"/>
            </a:solidFill>
            <a:prstDash val="solid"/>
            <a:miter/>
          </a:ln>
        </p:spPr>
      </p:sp>
      <p:sp>
        <p:nvSpPr>
          <p:cNvPr name="TextBox 13" id="13"/>
          <p:cNvSpPr txBox="true"/>
          <p:nvPr/>
        </p:nvSpPr>
        <p:spPr>
          <a:xfrm rot="0">
            <a:off x="885777" y="770436"/>
            <a:ext cx="6906063" cy="1212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2"/>
              </a:lnSpc>
            </a:pPr>
            <a:r>
              <a:rPr lang="en-US" sz="7206">
                <a:solidFill>
                  <a:srgbClr val="663FB4"/>
                </a:solidFill>
                <a:latin typeface="Poppins Bold"/>
              </a:rPr>
              <a:t>WordPress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85777" y="5040923"/>
            <a:ext cx="9165385" cy="3959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Articulações e notícias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Comentários - interação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Incorporado ao Instagram e Facebook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Adicionar novo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Modelo de post pronto</a:t>
            </a:r>
          </a:p>
          <a:p>
            <a:pPr>
              <a:lnSpc>
                <a:spcPts val="4450"/>
              </a:lnSpc>
            </a:pPr>
          </a:p>
          <a:p>
            <a:pPr>
              <a:lnSpc>
                <a:spcPts val="445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7485966" y="9375527"/>
            <a:ext cx="390491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12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01525" y="4338506"/>
            <a:ext cx="6242108" cy="496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5"/>
              </a:lnSpc>
            </a:pPr>
            <a:r>
              <a:rPr lang="en-US" sz="3415" spc="116">
                <a:solidFill>
                  <a:srgbClr val="FFFFFF"/>
                </a:solidFill>
                <a:latin typeface="Poppins Bold"/>
              </a:rPr>
              <a:t>MENU DE POSTS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2253786" y="4376606"/>
            <a:ext cx="2036366" cy="584529"/>
            <a:chOff x="0" y="0"/>
            <a:chExt cx="504203" cy="14472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04203" cy="144729"/>
            </a:xfrm>
            <a:custGeom>
              <a:avLst/>
              <a:gdLst/>
              <a:ahLst/>
              <a:cxnLst/>
              <a:rect r="r" b="b" t="t" l="l"/>
              <a:pathLst>
                <a:path h="144729" w="504203">
                  <a:moveTo>
                    <a:pt x="0" y="0"/>
                  </a:moveTo>
                  <a:lnTo>
                    <a:pt x="504203" y="0"/>
                  </a:lnTo>
                  <a:lnTo>
                    <a:pt x="504203" y="144729"/>
                  </a:lnTo>
                  <a:lnTo>
                    <a:pt x="0" y="1447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504203" cy="182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1523017" y="8569944"/>
            <a:ext cx="2036366" cy="584529"/>
            <a:chOff x="0" y="0"/>
            <a:chExt cx="504203" cy="14472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04203" cy="144729"/>
            </a:xfrm>
            <a:custGeom>
              <a:avLst/>
              <a:gdLst/>
              <a:ahLst/>
              <a:cxnLst/>
              <a:rect r="r" b="b" t="t" l="l"/>
              <a:pathLst>
                <a:path h="144729" w="504203">
                  <a:moveTo>
                    <a:pt x="0" y="0"/>
                  </a:moveTo>
                  <a:lnTo>
                    <a:pt x="504203" y="0"/>
                  </a:lnTo>
                  <a:lnTo>
                    <a:pt x="504203" y="144729"/>
                  </a:lnTo>
                  <a:lnTo>
                    <a:pt x="0" y="1447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504203" cy="182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4451421" y="8230054"/>
            <a:ext cx="1734229" cy="584529"/>
            <a:chOff x="0" y="0"/>
            <a:chExt cx="429394" cy="14472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29394" cy="144729"/>
            </a:xfrm>
            <a:custGeom>
              <a:avLst/>
              <a:gdLst/>
              <a:ahLst/>
              <a:cxnLst/>
              <a:rect r="r" b="b" t="t" l="l"/>
              <a:pathLst>
                <a:path h="144729" w="429394">
                  <a:moveTo>
                    <a:pt x="0" y="0"/>
                  </a:moveTo>
                  <a:lnTo>
                    <a:pt x="429394" y="0"/>
                  </a:lnTo>
                  <a:lnTo>
                    <a:pt x="429394" y="144729"/>
                  </a:lnTo>
                  <a:lnTo>
                    <a:pt x="0" y="1447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429394" cy="182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2329986" y="5352355"/>
            <a:ext cx="1060231" cy="468323"/>
            <a:chOff x="0" y="0"/>
            <a:chExt cx="262513" cy="11595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62513" cy="115957"/>
            </a:xfrm>
            <a:custGeom>
              <a:avLst/>
              <a:gdLst/>
              <a:ahLst/>
              <a:cxnLst/>
              <a:rect r="r" b="b" t="t" l="l"/>
              <a:pathLst>
                <a:path h="115957" w="262513">
                  <a:moveTo>
                    <a:pt x="0" y="0"/>
                  </a:moveTo>
                  <a:lnTo>
                    <a:pt x="262513" y="0"/>
                  </a:lnTo>
                  <a:lnTo>
                    <a:pt x="262513" y="115957"/>
                  </a:lnTo>
                  <a:lnTo>
                    <a:pt x="0" y="1159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262513" cy="154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5777" y="4047205"/>
            <a:ext cx="7226726" cy="5083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Modelo de post pronto</a:t>
            </a:r>
          </a:p>
          <a:p>
            <a:pPr marL="1513076" indent="-504359" lvl="2">
              <a:lnSpc>
                <a:spcPts val="4450"/>
              </a:lnSpc>
              <a:buFont typeface="Arial"/>
              <a:buChar char="⚬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Título</a:t>
            </a:r>
          </a:p>
          <a:p>
            <a:pPr marL="1513076" indent="-504359" lvl="2">
              <a:lnSpc>
                <a:spcPts val="4450"/>
              </a:lnSpc>
              <a:buFont typeface="Arial"/>
              <a:buChar char="⚬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Texto</a:t>
            </a:r>
          </a:p>
          <a:p>
            <a:pPr marL="1513076" indent="-504359" lvl="2">
              <a:lnSpc>
                <a:spcPts val="4450"/>
              </a:lnSpc>
              <a:buFont typeface="Arial"/>
              <a:buChar char="⚬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Imagem</a:t>
            </a:r>
          </a:p>
          <a:p>
            <a:pPr marL="1513076" indent="-504359" lvl="2">
              <a:lnSpc>
                <a:spcPts val="4450"/>
              </a:lnSpc>
              <a:buFont typeface="Arial"/>
              <a:buChar char="⚬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Categorias</a:t>
            </a:r>
          </a:p>
          <a:p>
            <a:pPr marL="1513076" indent="-504359" lvl="2">
              <a:lnSpc>
                <a:spcPts val="4450"/>
              </a:lnSpc>
              <a:buFont typeface="Arial"/>
              <a:buChar char="⚬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Definir imagem destacada</a:t>
            </a:r>
          </a:p>
          <a:p>
            <a:pPr marL="1513076" indent="-504359" lvl="2">
              <a:lnSpc>
                <a:spcPts val="4450"/>
              </a:lnSpc>
              <a:buFont typeface="Arial"/>
              <a:buChar char="⚬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Resumo</a:t>
            </a:r>
          </a:p>
          <a:p>
            <a:pPr marL="1513076" indent="-504359" lvl="2">
              <a:lnSpc>
                <a:spcPts val="4450"/>
              </a:lnSpc>
              <a:buFont typeface="Arial"/>
              <a:buChar char="⚬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Permitir comentários</a:t>
            </a:r>
          </a:p>
          <a:p>
            <a:pPr>
              <a:lnSpc>
                <a:spcPts val="445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698472" y="418245"/>
            <a:ext cx="4558512" cy="4364399"/>
          </a:xfrm>
          <a:custGeom>
            <a:avLst/>
            <a:gdLst/>
            <a:ahLst/>
            <a:cxnLst/>
            <a:rect r="r" b="b" t="t" l="l"/>
            <a:pathLst>
              <a:path h="4364399" w="4558512">
                <a:moveTo>
                  <a:pt x="0" y="0"/>
                </a:moveTo>
                <a:lnTo>
                  <a:pt x="4558512" y="0"/>
                </a:lnTo>
                <a:lnTo>
                  <a:pt x="4558512" y="4364399"/>
                </a:lnTo>
                <a:lnTo>
                  <a:pt x="0" y="4364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663FB4"/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025044" y="5143500"/>
            <a:ext cx="7558010" cy="4627017"/>
          </a:xfrm>
          <a:custGeom>
            <a:avLst/>
            <a:gdLst/>
            <a:ahLst/>
            <a:cxnLst/>
            <a:rect r="r" b="b" t="t" l="l"/>
            <a:pathLst>
              <a:path h="4627017" w="7558010">
                <a:moveTo>
                  <a:pt x="0" y="0"/>
                </a:moveTo>
                <a:lnTo>
                  <a:pt x="7558010" y="0"/>
                </a:lnTo>
                <a:lnTo>
                  <a:pt x="7558010" y="4627017"/>
                </a:lnTo>
                <a:lnTo>
                  <a:pt x="0" y="46270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38100" cap="sq">
            <a:solidFill>
              <a:srgbClr val="663FB4"/>
            </a:solidFill>
            <a:prstDash val="solid"/>
            <a:miter/>
          </a:ln>
        </p:spPr>
      </p:sp>
      <p:grpSp>
        <p:nvGrpSpPr>
          <p:cNvPr name="Group 5" id="5"/>
          <p:cNvGrpSpPr/>
          <p:nvPr/>
        </p:nvGrpSpPr>
        <p:grpSpPr>
          <a:xfrm rot="0">
            <a:off x="8176725" y="319378"/>
            <a:ext cx="1801003" cy="516969"/>
            <a:chOff x="0" y="0"/>
            <a:chExt cx="504203" cy="14472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4203" cy="144729"/>
            </a:xfrm>
            <a:custGeom>
              <a:avLst/>
              <a:gdLst/>
              <a:ahLst/>
              <a:cxnLst/>
              <a:rect r="r" b="b" t="t" l="l"/>
              <a:pathLst>
                <a:path h="144729" w="504203">
                  <a:moveTo>
                    <a:pt x="0" y="0"/>
                  </a:moveTo>
                  <a:lnTo>
                    <a:pt x="504203" y="0"/>
                  </a:lnTo>
                  <a:lnTo>
                    <a:pt x="504203" y="144729"/>
                  </a:lnTo>
                  <a:lnTo>
                    <a:pt x="0" y="1447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04203" cy="182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530417" y="4028050"/>
            <a:ext cx="1801003" cy="516969"/>
            <a:chOff x="0" y="0"/>
            <a:chExt cx="504203" cy="14472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04203" cy="144729"/>
            </a:xfrm>
            <a:custGeom>
              <a:avLst/>
              <a:gdLst/>
              <a:ahLst/>
              <a:cxnLst/>
              <a:rect r="r" b="b" t="t" l="l"/>
              <a:pathLst>
                <a:path h="144729" w="504203">
                  <a:moveTo>
                    <a:pt x="0" y="0"/>
                  </a:moveTo>
                  <a:lnTo>
                    <a:pt x="504203" y="0"/>
                  </a:lnTo>
                  <a:lnTo>
                    <a:pt x="504203" y="144729"/>
                  </a:lnTo>
                  <a:lnTo>
                    <a:pt x="0" y="1447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504203" cy="182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120357" y="3727445"/>
            <a:ext cx="1533787" cy="516969"/>
            <a:chOff x="0" y="0"/>
            <a:chExt cx="429394" cy="1447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29394" cy="144729"/>
            </a:xfrm>
            <a:custGeom>
              <a:avLst/>
              <a:gdLst/>
              <a:ahLst/>
              <a:cxnLst/>
              <a:rect r="r" b="b" t="t" l="l"/>
              <a:pathLst>
                <a:path h="144729" w="429394">
                  <a:moveTo>
                    <a:pt x="0" y="0"/>
                  </a:moveTo>
                  <a:lnTo>
                    <a:pt x="429394" y="0"/>
                  </a:lnTo>
                  <a:lnTo>
                    <a:pt x="429394" y="144729"/>
                  </a:lnTo>
                  <a:lnTo>
                    <a:pt x="0" y="1447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29394" cy="182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244118" y="1182350"/>
            <a:ext cx="937690" cy="414194"/>
            <a:chOff x="0" y="0"/>
            <a:chExt cx="262513" cy="11595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62513" cy="115957"/>
            </a:xfrm>
            <a:custGeom>
              <a:avLst/>
              <a:gdLst/>
              <a:ahLst/>
              <a:cxnLst/>
              <a:rect r="r" b="b" t="t" l="l"/>
              <a:pathLst>
                <a:path h="115957" w="262513">
                  <a:moveTo>
                    <a:pt x="0" y="0"/>
                  </a:moveTo>
                  <a:lnTo>
                    <a:pt x="262513" y="0"/>
                  </a:lnTo>
                  <a:lnTo>
                    <a:pt x="262513" y="115957"/>
                  </a:lnTo>
                  <a:lnTo>
                    <a:pt x="0" y="1159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62513" cy="1540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893701" y="5038299"/>
            <a:ext cx="2036366" cy="584529"/>
            <a:chOff x="0" y="0"/>
            <a:chExt cx="504203" cy="14472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04203" cy="144729"/>
            </a:xfrm>
            <a:custGeom>
              <a:avLst/>
              <a:gdLst/>
              <a:ahLst/>
              <a:cxnLst/>
              <a:rect r="r" b="b" t="t" l="l"/>
              <a:pathLst>
                <a:path h="144729" w="504203">
                  <a:moveTo>
                    <a:pt x="0" y="0"/>
                  </a:moveTo>
                  <a:lnTo>
                    <a:pt x="504203" y="0"/>
                  </a:lnTo>
                  <a:lnTo>
                    <a:pt x="504203" y="144729"/>
                  </a:lnTo>
                  <a:lnTo>
                    <a:pt x="0" y="1447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504203" cy="182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5732618" y="5774939"/>
            <a:ext cx="1850436" cy="1049355"/>
            <a:chOff x="0" y="0"/>
            <a:chExt cx="458167" cy="2598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58167" cy="259820"/>
            </a:xfrm>
            <a:custGeom>
              <a:avLst/>
              <a:gdLst/>
              <a:ahLst/>
              <a:cxnLst/>
              <a:rect r="r" b="b" t="t" l="l"/>
              <a:pathLst>
                <a:path h="259820" w="458167">
                  <a:moveTo>
                    <a:pt x="0" y="0"/>
                  </a:moveTo>
                  <a:lnTo>
                    <a:pt x="458167" y="0"/>
                  </a:lnTo>
                  <a:lnTo>
                    <a:pt x="458167" y="259820"/>
                  </a:lnTo>
                  <a:lnTo>
                    <a:pt x="0" y="2598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458167" cy="297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5790721" y="7457009"/>
            <a:ext cx="1734229" cy="584529"/>
            <a:chOff x="0" y="0"/>
            <a:chExt cx="429394" cy="14472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29394" cy="144729"/>
            </a:xfrm>
            <a:custGeom>
              <a:avLst/>
              <a:gdLst/>
              <a:ahLst/>
              <a:cxnLst/>
              <a:rect r="r" b="b" t="t" l="l"/>
              <a:pathLst>
                <a:path h="144729" w="429394">
                  <a:moveTo>
                    <a:pt x="0" y="0"/>
                  </a:moveTo>
                  <a:lnTo>
                    <a:pt x="429394" y="0"/>
                  </a:lnTo>
                  <a:lnTo>
                    <a:pt x="429394" y="144729"/>
                  </a:lnTo>
                  <a:lnTo>
                    <a:pt x="0" y="1447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429394" cy="182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  <p:sp>
        <p:nvSpPr>
          <p:cNvPr name="AutoShape 26" id="26"/>
          <p:cNvSpPr/>
          <p:nvPr/>
        </p:nvSpPr>
        <p:spPr>
          <a:xfrm flipV="true">
            <a:off x="13861396" y="9589045"/>
            <a:ext cx="1837930" cy="19050"/>
          </a:xfrm>
          <a:prstGeom prst="line">
            <a:avLst/>
          </a:prstGeom>
          <a:ln cap="flat" w="38100">
            <a:solidFill>
              <a:srgbClr val="FF914D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7" id="27"/>
          <p:cNvSpPr/>
          <p:nvPr/>
        </p:nvSpPr>
        <p:spPr>
          <a:xfrm flipV="true">
            <a:off x="8461034" y="6066420"/>
            <a:ext cx="1837930" cy="19050"/>
          </a:xfrm>
          <a:prstGeom prst="line">
            <a:avLst/>
          </a:prstGeom>
          <a:ln cap="flat" w="38100">
            <a:solidFill>
              <a:srgbClr val="FF914D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28" id="28"/>
          <p:cNvSpPr txBox="true"/>
          <p:nvPr/>
        </p:nvSpPr>
        <p:spPr>
          <a:xfrm rot="0">
            <a:off x="885777" y="770436"/>
            <a:ext cx="5813722" cy="1212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2"/>
              </a:lnSpc>
            </a:pPr>
            <a:r>
              <a:rPr lang="en-US" sz="7206">
                <a:solidFill>
                  <a:srgbClr val="663FB4"/>
                </a:solidFill>
                <a:latin typeface="Poppins Bold"/>
              </a:rPr>
              <a:t>WordPress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7485966" y="9375527"/>
            <a:ext cx="390491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13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82475" y="3188332"/>
            <a:ext cx="6242108" cy="496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5"/>
              </a:lnSpc>
            </a:pPr>
            <a:r>
              <a:rPr lang="en-US" sz="3415" spc="116">
                <a:solidFill>
                  <a:srgbClr val="FFFFFF"/>
                </a:solidFill>
                <a:latin typeface="Poppins Bold"/>
              </a:rPr>
              <a:t>MENU DE POSTS</a:t>
            </a:r>
          </a:p>
        </p:txBody>
      </p:sp>
      <p:sp>
        <p:nvSpPr>
          <p:cNvPr name="AutoShape 31" id="31"/>
          <p:cNvSpPr/>
          <p:nvPr/>
        </p:nvSpPr>
        <p:spPr>
          <a:xfrm flipV="true">
            <a:off x="8414860" y="7214411"/>
            <a:ext cx="1837930" cy="19050"/>
          </a:xfrm>
          <a:prstGeom prst="line">
            <a:avLst/>
          </a:prstGeom>
          <a:ln cap="flat" w="38100">
            <a:solidFill>
              <a:srgbClr val="FF914D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2" id="32"/>
          <p:cNvSpPr/>
          <p:nvPr/>
        </p:nvSpPr>
        <p:spPr>
          <a:xfrm flipV="true">
            <a:off x="8415057" y="8400591"/>
            <a:ext cx="1837930" cy="19050"/>
          </a:xfrm>
          <a:prstGeom prst="line">
            <a:avLst/>
          </a:prstGeom>
          <a:ln cap="flat" w="38100">
            <a:solidFill>
              <a:srgbClr val="FF914D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3" id="33"/>
          <p:cNvSpPr/>
          <p:nvPr/>
        </p:nvSpPr>
        <p:spPr>
          <a:xfrm flipV="true">
            <a:off x="13952594" y="8257717"/>
            <a:ext cx="1837930" cy="19050"/>
          </a:xfrm>
          <a:prstGeom prst="line">
            <a:avLst/>
          </a:prstGeom>
          <a:ln cap="flat" w="38100">
            <a:solidFill>
              <a:srgbClr val="FF914D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34" id="34"/>
          <p:cNvGrpSpPr/>
          <p:nvPr/>
        </p:nvGrpSpPr>
        <p:grpSpPr>
          <a:xfrm rot="0">
            <a:off x="17038425" y="5002242"/>
            <a:ext cx="798443" cy="620586"/>
            <a:chOff x="0" y="0"/>
            <a:chExt cx="197694" cy="153657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97694" cy="153657"/>
            </a:xfrm>
            <a:custGeom>
              <a:avLst/>
              <a:gdLst/>
              <a:ahLst/>
              <a:cxnLst/>
              <a:rect r="r" b="b" t="t" l="l"/>
              <a:pathLst>
                <a:path h="153657" w="197694">
                  <a:moveTo>
                    <a:pt x="0" y="0"/>
                  </a:moveTo>
                  <a:lnTo>
                    <a:pt x="197694" y="0"/>
                  </a:lnTo>
                  <a:lnTo>
                    <a:pt x="197694" y="153657"/>
                  </a:lnTo>
                  <a:lnTo>
                    <a:pt x="0" y="1536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197694" cy="1917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1302635"/>
            <a:ext cx="6259711" cy="3788330"/>
          </a:xfrm>
          <a:custGeom>
            <a:avLst/>
            <a:gdLst/>
            <a:ahLst/>
            <a:cxnLst/>
            <a:rect r="r" b="b" t="t" l="l"/>
            <a:pathLst>
              <a:path h="3788330" w="6259711">
                <a:moveTo>
                  <a:pt x="0" y="0"/>
                </a:moveTo>
                <a:lnTo>
                  <a:pt x="6259711" y="0"/>
                </a:lnTo>
                <a:lnTo>
                  <a:pt x="6259711" y="3788330"/>
                </a:lnTo>
                <a:lnTo>
                  <a:pt x="0" y="3788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F2F3F3"/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2256196" y="4495070"/>
            <a:ext cx="4165224" cy="4367139"/>
          </a:xfrm>
          <a:custGeom>
            <a:avLst/>
            <a:gdLst/>
            <a:ahLst/>
            <a:cxnLst/>
            <a:rect r="r" b="b" t="t" l="l"/>
            <a:pathLst>
              <a:path h="4367139" w="4165224">
                <a:moveTo>
                  <a:pt x="0" y="0"/>
                </a:moveTo>
                <a:lnTo>
                  <a:pt x="4165224" y="0"/>
                </a:lnTo>
                <a:lnTo>
                  <a:pt x="4165224" y="4367139"/>
                </a:lnTo>
                <a:lnTo>
                  <a:pt x="0" y="4367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38100" cap="sq">
            <a:solidFill>
              <a:srgbClr val="F2F3F3"/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7134936" y="6911054"/>
            <a:ext cx="4969404" cy="2920082"/>
          </a:xfrm>
          <a:custGeom>
            <a:avLst/>
            <a:gdLst/>
            <a:ahLst/>
            <a:cxnLst/>
            <a:rect r="r" b="b" t="t" l="l"/>
            <a:pathLst>
              <a:path h="2920082" w="4969404">
                <a:moveTo>
                  <a:pt x="0" y="0"/>
                </a:moveTo>
                <a:lnTo>
                  <a:pt x="4969403" y="0"/>
                </a:lnTo>
                <a:lnTo>
                  <a:pt x="4969403" y="2920082"/>
                </a:lnTo>
                <a:lnTo>
                  <a:pt x="0" y="292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F2F3F3"/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2946951" y="6430610"/>
            <a:ext cx="3652178" cy="3400526"/>
          </a:xfrm>
          <a:custGeom>
            <a:avLst/>
            <a:gdLst/>
            <a:ahLst/>
            <a:cxnLst/>
            <a:rect r="r" b="b" t="t" l="l"/>
            <a:pathLst>
              <a:path h="3400526" w="3652178">
                <a:moveTo>
                  <a:pt x="0" y="0"/>
                </a:moveTo>
                <a:lnTo>
                  <a:pt x="3652178" y="0"/>
                </a:lnTo>
                <a:lnTo>
                  <a:pt x="3652178" y="3400526"/>
                </a:lnTo>
                <a:lnTo>
                  <a:pt x="0" y="34005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85777" y="770436"/>
            <a:ext cx="6906063" cy="1212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2"/>
              </a:lnSpc>
            </a:pPr>
            <a:r>
              <a:rPr lang="en-US" sz="7206">
                <a:solidFill>
                  <a:srgbClr val="663FB4"/>
                </a:solidFill>
                <a:latin typeface="Poppins Bold"/>
              </a:rPr>
              <a:t>WordPress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04827" y="2259925"/>
            <a:ext cx="7794148" cy="587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Articulações e notícias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485966" y="9375527"/>
            <a:ext cx="390491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14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978497" y="642932"/>
            <a:ext cx="5438673" cy="410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76"/>
              </a:lnSpc>
            </a:pPr>
            <a:r>
              <a:rPr lang="en-US" sz="2976" spc="101">
                <a:solidFill>
                  <a:srgbClr val="FFFFFF"/>
                </a:solidFill>
                <a:latin typeface="Poppins Bold"/>
              </a:rPr>
              <a:t>Página Inicial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25296" y="3819349"/>
            <a:ext cx="6242108" cy="407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5"/>
              </a:lnSpc>
            </a:pPr>
            <a:r>
              <a:rPr lang="en-US" sz="2915" spc="99">
                <a:solidFill>
                  <a:srgbClr val="FFFFFF"/>
                </a:solidFill>
                <a:latin typeface="Poppins Bold"/>
              </a:rPr>
              <a:t>Post completo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933759" y="6269673"/>
            <a:ext cx="5438673" cy="408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6"/>
              </a:lnSpc>
            </a:pPr>
            <a:r>
              <a:rPr lang="en-US" sz="2976" spc="101">
                <a:solidFill>
                  <a:srgbClr val="FFFFFF"/>
                </a:solidFill>
                <a:latin typeface="Poppins Bold"/>
              </a:rPr>
              <a:t>Instagram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401007" y="5828977"/>
            <a:ext cx="4886868" cy="373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4"/>
              </a:lnSpc>
            </a:pPr>
            <a:r>
              <a:rPr lang="en-US" sz="2674" spc="90">
                <a:solidFill>
                  <a:srgbClr val="FFFFFF"/>
                </a:solidFill>
                <a:latin typeface="Poppins Bold"/>
              </a:rPr>
              <a:t>Facebook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8913" y="2214006"/>
            <a:ext cx="10033781" cy="6276670"/>
          </a:xfrm>
          <a:custGeom>
            <a:avLst/>
            <a:gdLst/>
            <a:ahLst/>
            <a:cxnLst/>
            <a:rect r="r" b="b" t="t" l="l"/>
            <a:pathLst>
              <a:path h="6276670" w="10033781">
                <a:moveTo>
                  <a:pt x="0" y="0"/>
                </a:moveTo>
                <a:lnTo>
                  <a:pt x="10033781" y="0"/>
                </a:lnTo>
                <a:lnTo>
                  <a:pt x="10033781" y="6276671"/>
                </a:lnTo>
                <a:lnTo>
                  <a:pt x="0" y="62766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0169" b="0"/>
            </a:stretch>
          </a:blipFill>
          <a:ln w="38100" cap="sq">
            <a:solidFill>
              <a:srgbClr val="663FB4"/>
            </a:solidFill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885777" y="4532123"/>
            <a:ext cx="7794148" cy="2835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Biblioteca de mídias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Armazenamento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Podem ser reutilizadas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Nomear bem as mídias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PDF, PNG, JPEG, MP4, etc.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485966" y="9375527"/>
            <a:ext cx="390491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15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85777" y="770436"/>
            <a:ext cx="11786736" cy="1212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2"/>
              </a:lnSpc>
            </a:pPr>
            <a:r>
              <a:rPr lang="en-US" sz="7206">
                <a:solidFill>
                  <a:srgbClr val="663FB4"/>
                </a:solidFill>
                <a:latin typeface="Poppins Bold"/>
              </a:rPr>
              <a:t>WordPress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04116" y="3249545"/>
            <a:ext cx="5039529" cy="496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5"/>
              </a:lnSpc>
            </a:pPr>
            <a:r>
              <a:rPr lang="en-US" sz="3415" spc="116">
                <a:solidFill>
                  <a:srgbClr val="FFFFFF"/>
                </a:solidFill>
                <a:latin typeface="Poppins Bold"/>
              </a:rPr>
              <a:t>MENU DE MÍDIAS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478757" y="4638920"/>
            <a:ext cx="2036366" cy="584529"/>
            <a:chOff x="0" y="0"/>
            <a:chExt cx="504203" cy="1447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4203" cy="144729"/>
            </a:xfrm>
            <a:custGeom>
              <a:avLst/>
              <a:gdLst/>
              <a:ahLst/>
              <a:cxnLst/>
              <a:rect r="r" b="b" t="t" l="l"/>
              <a:pathLst>
                <a:path h="144729" w="504203">
                  <a:moveTo>
                    <a:pt x="0" y="0"/>
                  </a:moveTo>
                  <a:lnTo>
                    <a:pt x="504203" y="0"/>
                  </a:lnTo>
                  <a:lnTo>
                    <a:pt x="504203" y="144729"/>
                  </a:lnTo>
                  <a:lnTo>
                    <a:pt x="0" y="1447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04203" cy="182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10330" y="2309014"/>
            <a:ext cx="8348970" cy="6386806"/>
          </a:xfrm>
          <a:custGeom>
            <a:avLst/>
            <a:gdLst/>
            <a:ahLst/>
            <a:cxnLst/>
            <a:rect r="r" b="b" t="t" l="l"/>
            <a:pathLst>
              <a:path h="6386806" w="8348970">
                <a:moveTo>
                  <a:pt x="0" y="0"/>
                </a:moveTo>
                <a:lnTo>
                  <a:pt x="8348970" y="0"/>
                </a:lnTo>
                <a:lnTo>
                  <a:pt x="8348970" y="6386806"/>
                </a:lnTo>
                <a:lnTo>
                  <a:pt x="0" y="63868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663FB4"/>
            </a:solidFill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885777" y="4352469"/>
            <a:ext cx="5512169" cy="1149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Menus de navegação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Acesso mais restrito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485966" y="9375527"/>
            <a:ext cx="390491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16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85777" y="770436"/>
            <a:ext cx="6557443" cy="1212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2"/>
              </a:lnSpc>
            </a:pPr>
            <a:r>
              <a:rPr lang="en-US" sz="7206">
                <a:solidFill>
                  <a:srgbClr val="663FB4"/>
                </a:solidFill>
                <a:latin typeface="Poppins Bold"/>
              </a:rPr>
              <a:t>WordPress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04116" y="3347807"/>
            <a:ext cx="5882361" cy="496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5"/>
              </a:lnSpc>
            </a:pPr>
            <a:r>
              <a:rPr lang="en-US" sz="3415" spc="116">
                <a:solidFill>
                  <a:srgbClr val="FFFFFF"/>
                </a:solidFill>
                <a:latin typeface="Poppins Bold"/>
              </a:rPr>
              <a:t>MENU DE APARÊNCIA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524616" y="4917888"/>
            <a:ext cx="2036366" cy="584529"/>
            <a:chOff x="0" y="0"/>
            <a:chExt cx="504203" cy="1447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4203" cy="144729"/>
            </a:xfrm>
            <a:custGeom>
              <a:avLst/>
              <a:gdLst/>
              <a:ahLst/>
              <a:cxnLst/>
              <a:rect r="r" b="b" t="t" l="l"/>
              <a:pathLst>
                <a:path h="144729" w="504203">
                  <a:moveTo>
                    <a:pt x="0" y="0"/>
                  </a:moveTo>
                  <a:lnTo>
                    <a:pt x="504203" y="0"/>
                  </a:lnTo>
                  <a:lnTo>
                    <a:pt x="504203" y="144729"/>
                  </a:lnTo>
                  <a:lnTo>
                    <a:pt x="0" y="1447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04203" cy="182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</a:p>
          </p:txBody>
        </p:sp>
      </p:grpSp>
      <p:sp>
        <p:nvSpPr>
          <p:cNvPr name="AutoShape 10" id="10"/>
          <p:cNvSpPr/>
          <p:nvPr/>
        </p:nvSpPr>
        <p:spPr>
          <a:xfrm flipV="true">
            <a:off x="6986477" y="6554132"/>
            <a:ext cx="1837930" cy="19050"/>
          </a:xfrm>
          <a:prstGeom prst="line">
            <a:avLst/>
          </a:prstGeom>
          <a:ln cap="flat" w="38100">
            <a:solidFill>
              <a:srgbClr val="FF914D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43539" y="3831603"/>
            <a:ext cx="4312475" cy="2563774"/>
          </a:xfrm>
          <a:custGeom>
            <a:avLst/>
            <a:gdLst/>
            <a:ahLst/>
            <a:cxnLst/>
            <a:rect r="r" b="b" t="t" l="l"/>
            <a:pathLst>
              <a:path h="2563774" w="4312475">
                <a:moveTo>
                  <a:pt x="0" y="0"/>
                </a:moveTo>
                <a:lnTo>
                  <a:pt x="4312475" y="0"/>
                </a:lnTo>
                <a:lnTo>
                  <a:pt x="4312475" y="2563774"/>
                </a:lnTo>
                <a:lnTo>
                  <a:pt x="0" y="25637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1375809" y="687287"/>
            <a:ext cx="4171735" cy="2590867"/>
          </a:xfrm>
          <a:custGeom>
            <a:avLst/>
            <a:gdLst/>
            <a:ahLst/>
            <a:cxnLst/>
            <a:rect r="r" b="b" t="t" l="l"/>
            <a:pathLst>
              <a:path h="2590867" w="4171735">
                <a:moveTo>
                  <a:pt x="0" y="0"/>
                </a:moveTo>
                <a:lnTo>
                  <a:pt x="4171735" y="0"/>
                </a:lnTo>
                <a:lnTo>
                  <a:pt x="4171735" y="2590867"/>
                </a:lnTo>
                <a:lnTo>
                  <a:pt x="0" y="25908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637205" y="6105992"/>
            <a:ext cx="3725144" cy="3725144"/>
          </a:xfrm>
          <a:custGeom>
            <a:avLst/>
            <a:gdLst/>
            <a:ahLst/>
            <a:cxnLst/>
            <a:rect r="r" b="b" t="t" l="l"/>
            <a:pathLst>
              <a:path h="3725144" w="3725144">
                <a:moveTo>
                  <a:pt x="0" y="0"/>
                </a:moveTo>
                <a:lnTo>
                  <a:pt x="3725144" y="0"/>
                </a:lnTo>
                <a:lnTo>
                  <a:pt x="3725144" y="3725144"/>
                </a:lnTo>
                <a:lnTo>
                  <a:pt x="0" y="37251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352744" y="851104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FFF">
                    <a:alpha val="96863"/>
                  </a:srgbClr>
                </a:solidFill>
                <a:latin typeface="Poppins Bold"/>
              </a:rPr>
              <a:t>OFICINA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485966" y="9375527"/>
            <a:ext cx="390491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17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85777" y="770436"/>
            <a:ext cx="11786736" cy="1212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2"/>
              </a:lnSpc>
            </a:pPr>
            <a:r>
              <a:rPr lang="en-US" sz="7206">
                <a:solidFill>
                  <a:srgbClr val="663FB4"/>
                </a:solidFill>
                <a:latin typeface="Poppins Bold"/>
              </a:rPr>
              <a:t>WordPress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4116" y="3249545"/>
            <a:ext cx="13778259" cy="496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5"/>
              </a:lnSpc>
            </a:pPr>
            <a:r>
              <a:rPr lang="en-US" sz="3415" spc="116">
                <a:solidFill>
                  <a:srgbClr val="FFFFFF"/>
                </a:solidFill>
                <a:latin typeface="Poppins Bold"/>
              </a:rPr>
              <a:t>PÁGINA DE EDIÇÃO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04827" y="4501787"/>
            <a:ext cx="7794148" cy="2273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Páginas modelos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Padrões / Patterns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Blocksy - blocos + Tainacan</a:t>
            </a:r>
          </a:p>
          <a:p>
            <a:pPr marL="756538" indent="-378269" lvl="1">
              <a:lnSpc>
                <a:spcPts val="4450"/>
              </a:lnSpc>
              <a:buFont typeface="Arial"/>
              <a:buChar char="•"/>
            </a:pPr>
            <a:r>
              <a:rPr lang="en-US" sz="3504">
                <a:solidFill>
                  <a:srgbClr val="663FB4"/>
                </a:solidFill>
                <a:latin typeface="Poppins"/>
              </a:rPr>
              <a:t>Estrutura interna das páginas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40147" y="1724403"/>
            <a:ext cx="10490889" cy="7902741"/>
          </a:xfrm>
          <a:custGeom>
            <a:avLst/>
            <a:gdLst/>
            <a:ahLst/>
            <a:cxnLst/>
            <a:rect r="r" b="b" t="t" l="l"/>
            <a:pathLst>
              <a:path h="7902741" w="10490889">
                <a:moveTo>
                  <a:pt x="0" y="0"/>
                </a:moveTo>
                <a:lnTo>
                  <a:pt x="10490888" y="0"/>
                </a:lnTo>
                <a:lnTo>
                  <a:pt x="10490888" y="7902741"/>
                </a:lnTo>
                <a:lnTo>
                  <a:pt x="0" y="79027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352744" y="851104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FFF">
                    <a:alpha val="96863"/>
                  </a:srgbClr>
                </a:solidFill>
                <a:latin typeface="Poppins Bold"/>
              </a:rPr>
              <a:t>OFICINA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485966" y="9375527"/>
            <a:ext cx="390491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18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85777" y="770436"/>
            <a:ext cx="11786736" cy="1212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2"/>
              </a:lnSpc>
            </a:pPr>
            <a:r>
              <a:rPr lang="en-US" sz="7206">
                <a:solidFill>
                  <a:srgbClr val="663FB4"/>
                </a:solidFill>
                <a:latin typeface="Poppins Bold"/>
              </a:rPr>
              <a:t>WordPress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04116" y="3249545"/>
            <a:ext cx="13778259" cy="496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5"/>
              </a:lnSpc>
            </a:pPr>
            <a:r>
              <a:rPr lang="en-US" sz="3415" spc="116">
                <a:solidFill>
                  <a:srgbClr val="FFFFFF"/>
                </a:solidFill>
                <a:latin typeface="Poppins Bold"/>
              </a:rPr>
              <a:t>PRINCIPAIS BLOCOS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85707" y="-19050"/>
            <a:ext cx="3788685" cy="3788685"/>
          </a:xfrm>
          <a:custGeom>
            <a:avLst/>
            <a:gdLst/>
            <a:ahLst/>
            <a:cxnLst/>
            <a:rect r="r" b="b" t="t" l="l"/>
            <a:pathLst>
              <a:path h="3788685" w="3788685">
                <a:moveTo>
                  <a:pt x="0" y="0"/>
                </a:moveTo>
                <a:lnTo>
                  <a:pt x="3788685" y="0"/>
                </a:lnTo>
                <a:lnTo>
                  <a:pt x="3788685" y="3788685"/>
                </a:lnTo>
                <a:lnTo>
                  <a:pt x="0" y="378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3472523" y="1410843"/>
            <a:ext cx="5159284" cy="1191325"/>
          </a:xfrm>
          <a:custGeom>
            <a:avLst/>
            <a:gdLst/>
            <a:ahLst/>
            <a:cxnLst/>
            <a:rect r="r" b="b" t="t" l="l"/>
            <a:pathLst>
              <a:path h="1191325" w="5159284">
                <a:moveTo>
                  <a:pt x="0" y="1191325"/>
                </a:moveTo>
                <a:lnTo>
                  <a:pt x="5159283" y="1191325"/>
                </a:lnTo>
                <a:lnTo>
                  <a:pt x="5159283" y="0"/>
                </a:lnTo>
                <a:lnTo>
                  <a:pt x="0" y="0"/>
                </a:lnTo>
                <a:lnTo>
                  <a:pt x="0" y="1191325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05573" y="325725"/>
            <a:ext cx="6941002" cy="1918241"/>
          </a:xfrm>
          <a:custGeom>
            <a:avLst/>
            <a:gdLst/>
            <a:ahLst/>
            <a:cxnLst/>
            <a:rect r="r" b="b" t="t" l="l"/>
            <a:pathLst>
              <a:path h="1918241" w="6941002">
                <a:moveTo>
                  <a:pt x="0" y="0"/>
                </a:moveTo>
                <a:lnTo>
                  <a:pt x="6941002" y="0"/>
                </a:lnTo>
                <a:lnTo>
                  <a:pt x="6941002" y="1918241"/>
                </a:lnTo>
                <a:lnTo>
                  <a:pt x="0" y="1918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02209" y="2395770"/>
            <a:ext cx="2747730" cy="2747730"/>
          </a:xfrm>
          <a:custGeom>
            <a:avLst/>
            <a:gdLst/>
            <a:ahLst/>
            <a:cxnLst/>
            <a:rect r="r" b="b" t="t" l="l"/>
            <a:pathLst>
              <a:path h="2747730" w="2747730">
                <a:moveTo>
                  <a:pt x="0" y="0"/>
                </a:moveTo>
                <a:lnTo>
                  <a:pt x="2747730" y="0"/>
                </a:lnTo>
                <a:lnTo>
                  <a:pt x="2747730" y="2747730"/>
                </a:lnTo>
                <a:lnTo>
                  <a:pt x="0" y="2747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352744" y="851104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FFF">
                    <a:alpha val="96863"/>
                  </a:srgbClr>
                </a:solidFill>
                <a:latin typeface="Poppins Bold"/>
              </a:rPr>
              <a:t>OFICINA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352744" y="1467993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D1A"/>
                </a:solidFill>
                <a:latin typeface="Poppins Bold"/>
              </a:rPr>
              <a:t>DO PORTAL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485966" y="9375527"/>
            <a:ext cx="390491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19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1198" y="747569"/>
            <a:ext cx="11007908" cy="1212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7"/>
              </a:lnSpc>
            </a:pPr>
            <a:r>
              <a:rPr lang="en-US" sz="7210">
                <a:solidFill>
                  <a:srgbClr val="663FB4"/>
                </a:solidFill>
                <a:latin typeface="Poppins Bold"/>
              </a:rPr>
              <a:t>Prática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04900" y="3246403"/>
            <a:ext cx="11069609" cy="523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24"/>
              </a:lnSpc>
            </a:pPr>
            <a:r>
              <a:rPr lang="en-US" sz="3724" spc="126">
                <a:solidFill>
                  <a:srgbClr val="FFFFFF"/>
                </a:solidFill>
                <a:latin typeface="Poppins Bold"/>
              </a:rPr>
              <a:t>PUBLICAR UMA ARTICULAÇÃO / NOTÍCIA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04827" y="4492033"/>
            <a:ext cx="15683861" cy="1627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26713" indent="-363356" lvl="1">
              <a:lnSpc>
                <a:spcPts val="4274"/>
              </a:lnSpc>
              <a:buFont typeface="Arial"/>
              <a:buChar char="•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Painel &gt; Post &gt; Novo Post</a:t>
            </a:r>
          </a:p>
          <a:p>
            <a:pPr marL="726713" indent="-363356" lvl="1">
              <a:lnSpc>
                <a:spcPts val="4274"/>
              </a:lnSpc>
              <a:buFont typeface="Arial"/>
              <a:buChar char="•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Voltar aos </a:t>
            </a:r>
            <a:r>
              <a:rPr lang="en-US" sz="3365" u="sng">
                <a:solidFill>
                  <a:srgbClr val="663FB4"/>
                </a:solidFill>
                <a:latin typeface="Poppins"/>
                <a:hlinkClick r:id="rId9" action="ppaction://hlinksldjump"/>
              </a:rPr>
              <a:t>slides 12 - 13</a:t>
            </a:r>
          </a:p>
          <a:p>
            <a:pPr>
              <a:lnSpc>
                <a:spcPts val="4274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85707" y="-19050"/>
            <a:ext cx="3788685" cy="3788685"/>
          </a:xfrm>
          <a:custGeom>
            <a:avLst/>
            <a:gdLst/>
            <a:ahLst/>
            <a:cxnLst/>
            <a:rect r="r" b="b" t="t" l="l"/>
            <a:pathLst>
              <a:path h="3788685" w="3788685">
                <a:moveTo>
                  <a:pt x="0" y="0"/>
                </a:moveTo>
                <a:lnTo>
                  <a:pt x="3788685" y="0"/>
                </a:lnTo>
                <a:lnTo>
                  <a:pt x="3788685" y="3788685"/>
                </a:lnTo>
                <a:lnTo>
                  <a:pt x="0" y="378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3472523" y="1410952"/>
            <a:ext cx="5159284" cy="1191325"/>
          </a:xfrm>
          <a:custGeom>
            <a:avLst/>
            <a:gdLst/>
            <a:ahLst/>
            <a:cxnLst/>
            <a:rect r="r" b="b" t="t" l="l"/>
            <a:pathLst>
              <a:path h="1191325" w="5159284">
                <a:moveTo>
                  <a:pt x="0" y="1191326"/>
                </a:moveTo>
                <a:lnTo>
                  <a:pt x="5159283" y="1191326"/>
                </a:lnTo>
                <a:lnTo>
                  <a:pt x="5159283" y="0"/>
                </a:lnTo>
                <a:lnTo>
                  <a:pt x="0" y="0"/>
                </a:lnTo>
                <a:lnTo>
                  <a:pt x="0" y="1191326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05573" y="325725"/>
            <a:ext cx="6941002" cy="1918241"/>
          </a:xfrm>
          <a:custGeom>
            <a:avLst/>
            <a:gdLst/>
            <a:ahLst/>
            <a:cxnLst/>
            <a:rect r="r" b="b" t="t" l="l"/>
            <a:pathLst>
              <a:path h="1918241" w="6941002">
                <a:moveTo>
                  <a:pt x="0" y="0"/>
                </a:moveTo>
                <a:lnTo>
                  <a:pt x="6941002" y="0"/>
                </a:lnTo>
                <a:lnTo>
                  <a:pt x="6941002" y="1918241"/>
                </a:lnTo>
                <a:lnTo>
                  <a:pt x="0" y="1918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02209" y="2395770"/>
            <a:ext cx="2747730" cy="2747730"/>
          </a:xfrm>
          <a:custGeom>
            <a:avLst/>
            <a:gdLst/>
            <a:ahLst/>
            <a:cxnLst/>
            <a:rect r="r" b="b" t="t" l="l"/>
            <a:pathLst>
              <a:path h="2747730" w="2747730">
                <a:moveTo>
                  <a:pt x="0" y="0"/>
                </a:moveTo>
                <a:lnTo>
                  <a:pt x="2747730" y="0"/>
                </a:lnTo>
                <a:lnTo>
                  <a:pt x="2747730" y="2747730"/>
                </a:lnTo>
                <a:lnTo>
                  <a:pt x="0" y="2747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352744" y="851104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FFF">
                    <a:alpha val="96863"/>
                  </a:srgbClr>
                </a:solidFill>
                <a:latin typeface="Poppins Bold"/>
              </a:rPr>
              <a:t>OFICINA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352744" y="1467993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D1A"/>
                </a:solidFill>
                <a:latin typeface="Poppins Bold"/>
              </a:rPr>
              <a:t>DO PORTAL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04827" y="791940"/>
            <a:ext cx="10237647" cy="232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280"/>
              </a:lnSpc>
            </a:pPr>
            <a:r>
              <a:rPr lang="en-US" sz="6519">
                <a:solidFill>
                  <a:srgbClr val="663FB4"/>
                </a:solidFill>
                <a:latin typeface="Poppins Bold"/>
              </a:rPr>
              <a:t>Caderno livre</a:t>
            </a:r>
          </a:p>
          <a:p>
            <a:pPr>
              <a:lnSpc>
                <a:spcPts val="4877"/>
              </a:lnSpc>
            </a:pPr>
            <a:r>
              <a:rPr lang="en-US" sz="3840">
                <a:solidFill>
                  <a:srgbClr val="663FB4"/>
                </a:solidFill>
                <a:latin typeface="Poppins"/>
              </a:rPr>
              <a:t>R</a:t>
            </a:r>
            <a:r>
              <a:rPr lang="en-US" sz="3840">
                <a:solidFill>
                  <a:srgbClr val="663FB4"/>
                </a:solidFill>
                <a:latin typeface="Poppins"/>
              </a:rPr>
              <a:t>elatoria coletiva. Prática de </a:t>
            </a:r>
          </a:p>
          <a:p>
            <a:pPr>
              <a:lnSpc>
                <a:spcPts val="4877"/>
              </a:lnSpc>
            </a:pPr>
            <a:r>
              <a:rPr lang="en-US" sz="3840">
                <a:solidFill>
                  <a:srgbClr val="663FB4"/>
                </a:solidFill>
                <a:latin typeface="Poppins"/>
              </a:rPr>
              <a:t>construção de página wordpress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11089" y="4024644"/>
            <a:ext cx="2205003" cy="479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4"/>
              </a:lnSpc>
            </a:pPr>
            <a:r>
              <a:rPr lang="en-US" sz="3464" spc="117">
                <a:solidFill>
                  <a:srgbClr val="FFFFFF"/>
                </a:solidFill>
                <a:latin typeface="Poppins Bold"/>
              </a:rPr>
              <a:t>EQUIPE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04827" y="4922255"/>
            <a:ext cx="10237647" cy="4946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81"/>
              </a:lnSpc>
            </a:pPr>
            <a:r>
              <a:rPr lang="en-US" sz="2819">
                <a:solidFill>
                  <a:srgbClr val="663FB4"/>
                </a:solidFill>
                <a:latin typeface="Poppins"/>
              </a:rPr>
              <a:t>Ana Beatriz Berto de Oliveira</a:t>
            </a:r>
          </a:p>
          <a:p>
            <a:pPr>
              <a:lnSpc>
                <a:spcPts val="3581"/>
              </a:lnSpc>
            </a:pPr>
            <a:r>
              <a:rPr lang="en-US" sz="2819">
                <a:solidFill>
                  <a:srgbClr val="663FB4"/>
                </a:solidFill>
                <a:latin typeface="Poppins Bold"/>
              </a:rPr>
              <a:t>Ana Flávia Lucas de Faria Kama</a:t>
            </a:r>
          </a:p>
          <a:p>
            <a:pPr>
              <a:lnSpc>
                <a:spcPts val="3581"/>
              </a:lnSpc>
            </a:pPr>
            <a:r>
              <a:rPr lang="en-US" sz="2819">
                <a:solidFill>
                  <a:srgbClr val="663FB4"/>
                </a:solidFill>
                <a:latin typeface="Poppins Bold"/>
              </a:rPr>
              <a:t>Clarice Taylor Guirra</a:t>
            </a:r>
          </a:p>
          <a:p>
            <a:pPr>
              <a:lnSpc>
                <a:spcPts val="3581"/>
              </a:lnSpc>
            </a:pPr>
            <a:r>
              <a:rPr lang="en-US" sz="2819">
                <a:solidFill>
                  <a:srgbClr val="663FB4"/>
                </a:solidFill>
                <a:latin typeface="Poppins"/>
              </a:rPr>
              <a:t>Dalton Lopes Martins</a:t>
            </a:r>
          </a:p>
          <a:p>
            <a:pPr>
              <a:lnSpc>
                <a:spcPts val="3581"/>
              </a:lnSpc>
            </a:pPr>
            <a:r>
              <a:rPr lang="en-US" sz="2819">
                <a:solidFill>
                  <a:srgbClr val="663FB4"/>
                </a:solidFill>
                <a:latin typeface="Poppins"/>
              </a:rPr>
              <a:t>Ezequiel Antonio Rezende Pereira Neves</a:t>
            </a:r>
          </a:p>
          <a:p>
            <a:pPr>
              <a:lnSpc>
                <a:spcPts val="3581"/>
              </a:lnSpc>
            </a:pPr>
            <a:r>
              <a:rPr lang="en-US" sz="2819">
                <a:solidFill>
                  <a:srgbClr val="663FB4"/>
                </a:solidFill>
                <a:latin typeface="Poppins"/>
              </a:rPr>
              <a:t>Gabriela Melo Rocha</a:t>
            </a:r>
          </a:p>
          <a:p>
            <a:pPr>
              <a:lnSpc>
                <a:spcPts val="3581"/>
              </a:lnSpc>
            </a:pPr>
            <a:r>
              <a:rPr lang="en-US" sz="2819">
                <a:solidFill>
                  <a:srgbClr val="663FB4"/>
                </a:solidFill>
                <a:latin typeface="Poppins"/>
              </a:rPr>
              <a:t>Maria Cecília Costa de Sousa</a:t>
            </a:r>
          </a:p>
          <a:p>
            <a:pPr>
              <a:lnSpc>
                <a:spcPts val="3581"/>
              </a:lnSpc>
            </a:pPr>
            <a:r>
              <a:rPr lang="en-US" sz="2819">
                <a:solidFill>
                  <a:srgbClr val="663FB4"/>
                </a:solidFill>
                <a:latin typeface="Poppins"/>
              </a:rPr>
              <a:t>Michelli Pereira da Costa</a:t>
            </a:r>
          </a:p>
          <a:p>
            <a:pPr>
              <a:lnSpc>
                <a:spcPts val="3581"/>
              </a:lnSpc>
            </a:pPr>
            <a:r>
              <a:rPr lang="en-US" sz="2819">
                <a:solidFill>
                  <a:srgbClr val="663FB4"/>
                </a:solidFill>
                <a:latin typeface="Poppins"/>
              </a:rPr>
              <a:t>Rodrigo Freire de Oliveira</a:t>
            </a:r>
          </a:p>
          <a:p>
            <a:pPr>
              <a:lnSpc>
                <a:spcPts val="3581"/>
              </a:lnSpc>
            </a:pPr>
            <a:r>
              <a:rPr lang="en-US" sz="2819">
                <a:solidFill>
                  <a:srgbClr val="663FB4"/>
                </a:solidFill>
                <a:latin typeface="Poppins"/>
              </a:rPr>
              <a:t>Suelane Silva Ramos dos Santos</a:t>
            </a:r>
          </a:p>
          <a:p>
            <a:pPr>
              <a:lnSpc>
                <a:spcPts val="3581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7485966" y="9375527"/>
            <a:ext cx="281837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85707" y="-19050"/>
            <a:ext cx="3788685" cy="3788685"/>
          </a:xfrm>
          <a:custGeom>
            <a:avLst/>
            <a:gdLst/>
            <a:ahLst/>
            <a:cxnLst/>
            <a:rect r="r" b="b" t="t" l="l"/>
            <a:pathLst>
              <a:path h="3788685" w="3788685">
                <a:moveTo>
                  <a:pt x="0" y="0"/>
                </a:moveTo>
                <a:lnTo>
                  <a:pt x="3788685" y="0"/>
                </a:lnTo>
                <a:lnTo>
                  <a:pt x="3788685" y="3788685"/>
                </a:lnTo>
                <a:lnTo>
                  <a:pt x="0" y="378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3472523" y="1410843"/>
            <a:ext cx="5159284" cy="1191325"/>
          </a:xfrm>
          <a:custGeom>
            <a:avLst/>
            <a:gdLst/>
            <a:ahLst/>
            <a:cxnLst/>
            <a:rect r="r" b="b" t="t" l="l"/>
            <a:pathLst>
              <a:path h="1191325" w="5159284">
                <a:moveTo>
                  <a:pt x="0" y="1191325"/>
                </a:moveTo>
                <a:lnTo>
                  <a:pt x="5159283" y="1191325"/>
                </a:lnTo>
                <a:lnTo>
                  <a:pt x="5159283" y="0"/>
                </a:lnTo>
                <a:lnTo>
                  <a:pt x="0" y="0"/>
                </a:lnTo>
                <a:lnTo>
                  <a:pt x="0" y="1191325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05573" y="325725"/>
            <a:ext cx="6941002" cy="1918241"/>
          </a:xfrm>
          <a:custGeom>
            <a:avLst/>
            <a:gdLst/>
            <a:ahLst/>
            <a:cxnLst/>
            <a:rect r="r" b="b" t="t" l="l"/>
            <a:pathLst>
              <a:path h="1918241" w="6941002">
                <a:moveTo>
                  <a:pt x="0" y="0"/>
                </a:moveTo>
                <a:lnTo>
                  <a:pt x="6941002" y="0"/>
                </a:lnTo>
                <a:lnTo>
                  <a:pt x="6941002" y="1918241"/>
                </a:lnTo>
                <a:lnTo>
                  <a:pt x="0" y="1918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02209" y="2395770"/>
            <a:ext cx="2747730" cy="2747730"/>
          </a:xfrm>
          <a:custGeom>
            <a:avLst/>
            <a:gdLst/>
            <a:ahLst/>
            <a:cxnLst/>
            <a:rect r="r" b="b" t="t" l="l"/>
            <a:pathLst>
              <a:path h="2747730" w="2747730">
                <a:moveTo>
                  <a:pt x="0" y="0"/>
                </a:moveTo>
                <a:lnTo>
                  <a:pt x="2747730" y="0"/>
                </a:lnTo>
                <a:lnTo>
                  <a:pt x="2747730" y="2747730"/>
                </a:lnTo>
                <a:lnTo>
                  <a:pt x="0" y="2747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352744" y="851104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FFF">
                    <a:alpha val="96863"/>
                  </a:srgbClr>
                </a:solidFill>
                <a:latin typeface="Poppins Bold"/>
              </a:rPr>
              <a:t>OFICINA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352744" y="1467993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D1A"/>
                </a:solidFill>
                <a:latin typeface="Poppins Bold"/>
              </a:rPr>
              <a:t>DO PORTAL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485966" y="9375527"/>
            <a:ext cx="390491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20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1198" y="747569"/>
            <a:ext cx="11007908" cy="1212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7"/>
              </a:lnSpc>
            </a:pPr>
            <a:r>
              <a:rPr lang="en-US" sz="7210">
                <a:solidFill>
                  <a:srgbClr val="663FB4"/>
                </a:solidFill>
                <a:latin typeface="Poppins Bold"/>
              </a:rPr>
              <a:t>Prática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5850" y="3346094"/>
            <a:ext cx="12068985" cy="523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24"/>
              </a:lnSpc>
            </a:pPr>
            <a:r>
              <a:rPr lang="en-US" sz="3724" spc="126">
                <a:solidFill>
                  <a:srgbClr val="FFFFFF"/>
                </a:solidFill>
                <a:latin typeface="Poppins Bold"/>
              </a:rPr>
              <a:t>CADERNO LIVRE - NOVA PÁGINA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89773" y="4294492"/>
            <a:ext cx="15683861" cy="5361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26713" indent="-363356" lvl="1">
              <a:lnSpc>
                <a:spcPts val="4274"/>
              </a:lnSpc>
              <a:buFont typeface="Arial"/>
              <a:buChar char="•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Pensar na estrutura dessa relatoria</a:t>
            </a:r>
          </a:p>
          <a:p>
            <a:pPr marL="1453426" indent="-484475" lvl="2">
              <a:lnSpc>
                <a:spcPts val="4274"/>
              </a:lnSpc>
              <a:buFont typeface="Arial"/>
              <a:buChar char="⚬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Introdução - Fórum EJAs do Brasil</a:t>
            </a:r>
          </a:p>
          <a:p>
            <a:pPr marL="1453426" indent="-484475" lvl="2">
              <a:lnSpc>
                <a:spcPts val="4274"/>
              </a:lnSpc>
              <a:buFont typeface="Arial"/>
              <a:buChar char="⚬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Nome do encontro e objetivo</a:t>
            </a:r>
          </a:p>
          <a:p>
            <a:pPr marL="1453426" indent="-484475" lvl="2">
              <a:lnSpc>
                <a:spcPts val="4274"/>
              </a:lnSpc>
              <a:buFont typeface="Arial"/>
              <a:buChar char="⚬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Pactuação coletiva</a:t>
            </a:r>
          </a:p>
          <a:p>
            <a:pPr marL="2180139" indent="-545035" lvl="3">
              <a:lnSpc>
                <a:spcPts val="4274"/>
              </a:lnSpc>
              <a:buFont typeface="Arial"/>
              <a:buChar char="￭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Qual será o compromisso coletivo e/ou regional com o Portal?</a:t>
            </a:r>
          </a:p>
          <a:p>
            <a:pPr marL="2180139" indent="-545035" lvl="3">
              <a:lnSpc>
                <a:spcPts val="4274"/>
              </a:lnSpc>
              <a:buFont typeface="Arial"/>
              <a:buChar char="￭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Delinear as metas alinhadas durante o encontro</a:t>
            </a:r>
          </a:p>
          <a:p>
            <a:pPr marL="2180139" indent="-545035" lvl="3">
              <a:lnSpc>
                <a:spcPts val="4274"/>
              </a:lnSpc>
              <a:buFont typeface="Arial"/>
              <a:buChar char="￭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O que queremos com o Portal?</a:t>
            </a:r>
          </a:p>
          <a:p>
            <a:pPr marL="1453426" indent="-484475" lvl="2">
              <a:lnSpc>
                <a:spcPts val="4274"/>
              </a:lnSpc>
              <a:buFont typeface="Arial"/>
              <a:buChar char="⚬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Participantes, local e data</a:t>
            </a:r>
          </a:p>
          <a:p>
            <a:pPr marL="1453426" indent="-484475" lvl="2">
              <a:lnSpc>
                <a:spcPts val="4274"/>
              </a:lnSpc>
              <a:buFont typeface="Arial"/>
              <a:buChar char="⚬"/>
            </a:pPr>
            <a:r>
              <a:rPr lang="en-US" sz="3365" u="sng">
                <a:solidFill>
                  <a:srgbClr val="663FB4"/>
                </a:solidFill>
                <a:latin typeface="Poppins"/>
                <a:hlinkClick r:id="rId9" action="ppaction://hlinksldjump"/>
              </a:rPr>
              <a:t>Slide 11</a:t>
            </a:r>
          </a:p>
          <a:p>
            <a:pPr>
              <a:lnSpc>
                <a:spcPts val="4274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85707" y="-19050"/>
            <a:ext cx="3788685" cy="3788685"/>
          </a:xfrm>
          <a:custGeom>
            <a:avLst/>
            <a:gdLst/>
            <a:ahLst/>
            <a:cxnLst/>
            <a:rect r="r" b="b" t="t" l="l"/>
            <a:pathLst>
              <a:path h="3788685" w="3788685">
                <a:moveTo>
                  <a:pt x="0" y="0"/>
                </a:moveTo>
                <a:lnTo>
                  <a:pt x="3788685" y="0"/>
                </a:lnTo>
                <a:lnTo>
                  <a:pt x="3788685" y="3788685"/>
                </a:lnTo>
                <a:lnTo>
                  <a:pt x="0" y="378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3472523" y="1410952"/>
            <a:ext cx="5159284" cy="1191325"/>
          </a:xfrm>
          <a:custGeom>
            <a:avLst/>
            <a:gdLst/>
            <a:ahLst/>
            <a:cxnLst/>
            <a:rect r="r" b="b" t="t" l="l"/>
            <a:pathLst>
              <a:path h="1191325" w="5159284">
                <a:moveTo>
                  <a:pt x="0" y="1191326"/>
                </a:moveTo>
                <a:lnTo>
                  <a:pt x="5159283" y="1191326"/>
                </a:lnTo>
                <a:lnTo>
                  <a:pt x="5159283" y="0"/>
                </a:lnTo>
                <a:lnTo>
                  <a:pt x="0" y="0"/>
                </a:lnTo>
                <a:lnTo>
                  <a:pt x="0" y="1191326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05573" y="325725"/>
            <a:ext cx="6941002" cy="1918241"/>
          </a:xfrm>
          <a:custGeom>
            <a:avLst/>
            <a:gdLst/>
            <a:ahLst/>
            <a:cxnLst/>
            <a:rect r="r" b="b" t="t" l="l"/>
            <a:pathLst>
              <a:path h="1918241" w="6941002">
                <a:moveTo>
                  <a:pt x="0" y="0"/>
                </a:moveTo>
                <a:lnTo>
                  <a:pt x="6941002" y="0"/>
                </a:lnTo>
                <a:lnTo>
                  <a:pt x="6941002" y="1918241"/>
                </a:lnTo>
                <a:lnTo>
                  <a:pt x="0" y="1918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02209" y="2395770"/>
            <a:ext cx="2747730" cy="2747730"/>
          </a:xfrm>
          <a:custGeom>
            <a:avLst/>
            <a:gdLst/>
            <a:ahLst/>
            <a:cxnLst/>
            <a:rect r="r" b="b" t="t" l="l"/>
            <a:pathLst>
              <a:path h="2747730" w="2747730">
                <a:moveTo>
                  <a:pt x="0" y="0"/>
                </a:moveTo>
                <a:lnTo>
                  <a:pt x="2747730" y="0"/>
                </a:lnTo>
                <a:lnTo>
                  <a:pt x="2747730" y="2747730"/>
                </a:lnTo>
                <a:lnTo>
                  <a:pt x="0" y="2747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352744" y="851104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FFF">
                    <a:alpha val="96863"/>
                  </a:srgbClr>
                </a:solidFill>
                <a:latin typeface="Poppins Bold"/>
              </a:rPr>
              <a:t>OFICINA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352744" y="1467993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D1A"/>
                </a:solidFill>
                <a:latin typeface="Poppins Bold"/>
              </a:rPr>
              <a:t>DO PORTAL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04827" y="791940"/>
            <a:ext cx="10237647" cy="232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280"/>
              </a:lnSpc>
            </a:pPr>
            <a:r>
              <a:rPr lang="en-US" sz="6519">
                <a:solidFill>
                  <a:srgbClr val="663FB4"/>
                </a:solidFill>
                <a:latin typeface="Poppins Bold"/>
              </a:rPr>
              <a:t>Caderno livre</a:t>
            </a:r>
          </a:p>
          <a:p>
            <a:pPr>
              <a:lnSpc>
                <a:spcPts val="4877"/>
              </a:lnSpc>
            </a:pPr>
            <a:r>
              <a:rPr lang="en-US" sz="3840">
                <a:solidFill>
                  <a:srgbClr val="663FB4"/>
                </a:solidFill>
                <a:latin typeface="Poppins"/>
              </a:rPr>
              <a:t>R</a:t>
            </a:r>
            <a:r>
              <a:rPr lang="en-US" sz="3840">
                <a:solidFill>
                  <a:srgbClr val="663FB4"/>
                </a:solidFill>
                <a:latin typeface="Poppins"/>
              </a:rPr>
              <a:t>elatoria coletiva. Prática de </a:t>
            </a:r>
          </a:p>
          <a:p>
            <a:pPr>
              <a:lnSpc>
                <a:spcPts val="4877"/>
              </a:lnSpc>
            </a:pPr>
            <a:r>
              <a:rPr lang="en-US" sz="3840">
                <a:solidFill>
                  <a:srgbClr val="663FB4"/>
                </a:solidFill>
                <a:latin typeface="Poppins"/>
              </a:rPr>
              <a:t>construção de página wordpress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00125" y="4663536"/>
            <a:ext cx="2205003" cy="479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4"/>
              </a:lnSpc>
            </a:pPr>
            <a:r>
              <a:rPr lang="en-US" sz="3464" spc="117">
                <a:solidFill>
                  <a:srgbClr val="FFFFFF"/>
                </a:solidFill>
                <a:latin typeface="Poppins Bold"/>
              </a:rPr>
              <a:t>AGENDA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04827" y="5354189"/>
            <a:ext cx="12786007" cy="3732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2991" indent="-356496" lvl="1">
              <a:lnSpc>
                <a:spcPts val="4194"/>
              </a:lnSpc>
              <a:buFont typeface="Arial"/>
              <a:buChar char="•"/>
            </a:pPr>
            <a:r>
              <a:rPr lang="en-US" sz="3302">
                <a:solidFill>
                  <a:srgbClr val="663FB4"/>
                </a:solidFill>
                <a:latin typeface="Poppins"/>
              </a:rPr>
              <a:t>Casos de relatoria coletiva - sugestões</a:t>
            </a:r>
          </a:p>
          <a:p>
            <a:pPr marL="712991" indent="-356496" lvl="1">
              <a:lnSpc>
                <a:spcPts val="4194"/>
              </a:lnSpc>
              <a:buFont typeface="Arial"/>
              <a:buChar char="•"/>
            </a:pPr>
            <a:r>
              <a:rPr lang="en-US" sz="3302">
                <a:solidFill>
                  <a:srgbClr val="663FB4"/>
                </a:solidFill>
                <a:latin typeface="Poppins"/>
              </a:rPr>
              <a:t>Registro da</a:t>
            </a:r>
            <a:r>
              <a:rPr lang="en-US" sz="3302">
                <a:solidFill>
                  <a:srgbClr val="663FB4"/>
                </a:solidFill>
                <a:latin typeface="Poppins"/>
              </a:rPr>
              <a:t> </a:t>
            </a:r>
            <a:r>
              <a:rPr lang="en-US" sz="3302">
                <a:solidFill>
                  <a:srgbClr val="663FB4"/>
                </a:solidFill>
                <a:latin typeface="Poppins"/>
              </a:rPr>
              <a:t>Ofic</a:t>
            </a:r>
            <a:r>
              <a:rPr lang="en-US" sz="3302">
                <a:solidFill>
                  <a:srgbClr val="663FB4"/>
                </a:solidFill>
                <a:latin typeface="Poppins"/>
              </a:rPr>
              <a:t>i</a:t>
            </a:r>
            <a:r>
              <a:rPr lang="en-US" sz="3302">
                <a:solidFill>
                  <a:srgbClr val="663FB4"/>
                </a:solidFill>
                <a:latin typeface="Poppins"/>
              </a:rPr>
              <a:t>n</a:t>
            </a:r>
            <a:r>
              <a:rPr lang="en-US" sz="3302">
                <a:solidFill>
                  <a:srgbClr val="663FB4"/>
                </a:solidFill>
                <a:latin typeface="Poppins"/>
              </a:rPr>
              <a:t>a</a:t>
            </a:r>
          </a:p>
          <a:p>
            <a:pPr marL="712991" indent="-356496" lvl="1">
              <a:lnSpc>
                <a:spcPts val="4194"/>
              </a:lnSpc>
              <a:buFont typeface="Arial"/>
              <a:buChar char="•"/>
            </a:pPr>
            <a:r>
              <a:rPr lang="en-US" sz="3302">
                <a:solidFill>
                  <a:srgbClr val="663FB4"/>
                </a:solidFill>
                <a:latin typeface="Poppins"/>
              </a:rPr>
              <a:t>B</a:t>
            </a:r>
            <a:r>
              <a:rPr lang="en-US" sz="3302">
                <a:solidFill>
                  <a:srgbClr val="663FB4"/>
                </a:solidFill>
                <a:latin typeface="Poppins"/>
              </a:rPr>
              <a:t>r</a:t>
            </a:r>
            <a:r>
              <a:rPr lang="en-US" sz="3302">
                <a:solidFill>
                  <a:srgbClr val="663FB4"/>
                </a:solidFill>
                <a:latin typeface="Poppins"/>
              </a:rPr>
              <a:t>ev</a:t>
            </a:r>
            <a:r>
              <a:rPr lang="en-US" sz="3302">
                <a:solidFill>
                  <a:srgbClr val="663FB4"/>
                </a:solidFill>
                <a:latin typeface="Poppins"/>
              </a:rPr>
              <a:t>e i</a:t>
            </a:r>
            <a:r>
              <a:rPr lang="en-US" sz="3302">
                <a:solidFill>
                  <a:srgbClr val="663FB4"/>
                </a:solidFill>
                <a:latin typeface="Poppins"/>
              </a:rPr>
              <a:t>nt</a:t>
            </a:r>
            <a:r>
              <a:rPr lang="en-US" sz="3302">
                <a:solidFill>
                  <a:srgbClr val="663FB4"/>
                </a:solidFill>
                <a:latin typeface="Poppins"/>
              </a:rPr>
              <a:t>r</a:t>
            </a:r>
            <a:r>
              <a:rPr lang="en-US" sz="3302">
                <a:solidFill>
                  <a:srgbClr val="663FB4"/>
                </a:solidFill>
                <a:latin typeface="Poppins"/>
              </a:rPr>
              <a:t>odução </a:t>
            </a:r>
            <a:r>
              <a:rPr lang="en-US" sz="3302">
                <a:solidFill>
                  <a:srgbClr val="663FB4"/>
                </a:solidFill>
                <a:latin typeface="Poppins"/>
              </a:rPr>
              <a:t>ao WordPress - login | acesso | edição</a:t>
            </a:r>
          </a:p>
          <a:p>
            <a:pPr marL="712991" indent="-356496" lvl="1">
              <a:lnSpc>
                <a:spcPts val="4194"/>
              </a:lnSpc>
              <a:buFont typeface="Arial"/>
              <a:buChar char="•"/>
            </a:pPr>
            <a:r>
              <a:rPr lang="en-US" sz="3302">
                <a:solidFill>
                  <a:srgbClr val="663FB4"/>
                </a:solidFill>
                <a:latin typeface="Poppins"/>
              </a:rPr>
              <a:t>Construção de páginas e posts no WordPress</a:t>
            </a:r>
          </a:p>
          <a:p>
            <a:pPr marL="712991" indent="-356496" lvl="1">
              <a:lnSpc>
                <a:spcPts val="4194"/>
              </a:lnSpc>
              <a:buFont typeface="Arial"/>
              <a:buChar char="•"/>
            </a:pPr>
            <a:r>
              <a:rPr lang="en-US" sz="3302">
                <a:solidFill>
                  <a:srgbClr val="663FB4"/>
                </a:solidFill>
                <a:latin typeface="Poppins"/>
              </a:rPr>
              <a:t>Relatoria em tempo real | PRÁTICA</a:t>
            </a:r>
          </a:p>
          <a:p>
            <a:pPr marL="712991" indent="-356496" lvl="1">
              <a:lnSpc>
                <a:spcPts val="4194"/>
              </a:lnSpc>
              <a:buFont typeface="Arial"/>
              <a:buChar char="•"/>
            </a:pPr>
            <a:r>
              <a:rPr lang="en-US" sz="3302">
                <a:solidFill>
                  <a:srgbClr val="663FB4"/>
                </a:solidFill>
                <a:latin typeface="Poppins"/>
              </a:rPr>
              <a:t>Dicas e dúvidas</a:t>
            </a:r>
          </a:p>
          <a:p>
            <a:pPr>
              <a:lnSpc>
                <a:spcPts val="4194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7485966" y="9375527"/>
            <a:ext cx="206492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85707" y="-19050"/>
            <a:ext cx="3788685" cy="3788685"/>
          </a:xfrm>
          <a:custGeom>
            <a:avLst/>
            <a:gdLst/>
            <a:ahLst/>
            <a:cxnLst/>
            <a:rect r="r" b="b" t="t" l="l"/>
            <a:pathLst>
              <a:path h="3788685" w="3788685">
                <a:moveTo>
                  <a:pt x="0" y="0"/>
                </a:moveTo>
                <a:lnTo>
                  <a:pt x="3788685" y="0"/>
                </a:lnTo>
                <a:lnTo>
                  <a:pt x="3788685" y="3788685"/>
                </a:lnTo>
                <a:lnTo>
                  <a:pt x="0" y="378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3472523" y="1449258"/>
            <a:ext cx="5159284" cy="1191325"/>
          </a:xfrm>
          <a:custGeom>
            <a:avLst/>
            <a:gdLst/>
            <a:ahLst/>
            <a:cxnLst/>
            <a:rect r="r" b="b" t="t" l="l"/>
            <a:pathLst>
              <a:path h="1191325" w="5159284">
                <a:moveTo>
                  <a:pt x="0" y="1191326"/>
                </a:moveTo>
                <a:lnTo>
                  <a:pt x="5159283" y="1191326"/>
                </a:lnTo>
                <a:lnTo>
                  <a:pt x="5159283" y="0"/>
                </a:lnTo>
                <a:lnTo>
                  <a:pt x="0" y="0"/>
                </a:lnTo>
                <a:lnTo>
                  <a:pt x="0" y="1191326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05573" y="325725"/>
            <a:ext cx="6941002" cy="1918241"/>
          </a:xfrm>
          <a:custGeom>
            <a:avLst/>
            <a:gdLst/>
            <a:ahLst/>
            <a:cxnLst/>
            <a:rect r="r" b="b" t="t" l="l"/>
            <a:pathLst>
              <a:path h="1918241" w="6941002">
                <a:moveTo>
                  <a:pt x="0" y="0"/>
                </a:moveTo>
                <a:lnTo>
                  <a:pt x="6941002" y="0"/>
                </a:lnTo>
                <a:lnTo>
                  <a:pt x="6941002" y="1918241"/>
                </a:lnTo>
                <a:lnTo>
                  <a:pt x="0" y="1918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02209" y="2395770"/>
            <a:ext cx="2747730" cy="2747730"/>
          </a:xfrm>
          <a:custGeom>
            <a:avLst/>
            <a:gdLst/>
            <a:ahLst/>
            <a:cxnLst/>
            <a:rect r="r" b="b" t="t" l="l"/>
            <a:pathLst>
              <a:path h="2747730" w="2747730">
                <a:moveTo>
                  <a:pt x="0" y="0"/>
                </a:moveTo>
                <a:lnTo>
                  <a:pt x="2747730" y="0"/>
                </a:lnTo>
                <a:lnTo>
                  <a:pt x="2747730" y="2747730"/>
                </a:lnTo>
                <a:lnTo>
                  <a:pt x="0" y="2747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352744" y="851104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FFF">
                    <a:alpha val="96863"/>
                  </a:srgbClr>
                </a:solidFill>
                <a:latin typeface="Poppins Bold"/>
              </a:rPr>
              <a:t>OFICINA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352744" y="1467993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D1A"/>
                </a:solidFill>
                <a:latin typeface="Poppins Bold"/>
              </a:rPr>
              <a:t>DO PORTAL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485966" y="9375527"/>
            <a:ext cx="231085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71199" y="821784"/>
            <a:ext cx="11408044" cy="2362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226"/>
              </a:lnSpc>
            </a:pPr>
            <a:r>
              <a:rPr lang="en-US" sz="7265">
                <a:solidFill>
                  <a:srgbClr val="663FB4"/>
                </a:solidFill>
                <a:latin typeface="Poppins Bold"/>
              </a:rPr>
              <a:t>Relatoria </a:t>
            </a:r>
          </a:p>
          <a:p>
            <a:pPr>
              <a:lnSpc>
                <a:spcPts val="9226"/>
              </a:lnSpc>
            </a:pPr>
            <a:r>
              <a:rPr lang="en-US" sz="7265">
                <a:solidFill>
                  <a:srgbClr val="663FB4"/>
                </a:solidFill>
                <a:latin typeface="Poppins Bold"/>
              </a:rPr>
              <a:t>C</a:t>
            </a:r>
            <a:r>
              <a:rPr lang="en-US" sz="7265">
                <a:solidFill>
                  <a:srgbClr val="663FB4"/>
                </a:solidFill>
                <a:latin typeface="Poppins Bold"/>
              </a:rPr>
              <a:t>oletiva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1550" y="4616295"/>
            <a:ext cx="6650114" cy="539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0"/>
              </a:lnSpc>
            </a:pPr>
            <a:r>
              <a:rPr lang="en-US" sz="3860" spc="131">
                <a:solidFill>
                  <a:srgbClr val="FFFFFF"/>
                </a:solidFill>
                <a:latin typeface="Poppins Bold"/>
              </a:rPr>
              <a:t>CONSTRUÇÃO COLETIVA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52452" y="5600391"/>
            <a:ext cx="17323313" cy="3337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3128" indent="-376564" lvl="1">
              <a:lnSpc>
                <a:spcPts val="4430"/>
              </a:lnSpc>
              <a:buFont typeface="Arial"/>
              <a:buChar char="•"/>
            </a:pPr>
            <a:r>
              <a:rPr lang="en-US" sz="3488">
                <a:solidFill>
                  <a:srgbClr val="663FB4"/>
                </a:solidFill>
                <a:latin typeface="Poppins"/>
              </a:rPr>
              <a:t>Casos de relatoria coletiva - sugestões</a:t>
            </a:r>
          </a:p>
          <a:p>
            <a:pPr marL="753128" indent="-376564" lvl="1">
              <a:lnSpc>
                <a:spcPts val="4430"/>
              </a:lnSpc>
              <a:buFont typeface="Arial"/>
              <a:buChar char="•"/>
            </a:pPr>
            <a:r>
              <a:rPr lang="en-US" sz="3488">
                <a:solidFill>
                  <a:srgbClr val="663FB4"/>
                </a:solidFill>
                <a:latin typeface="Poppins"/>
              </a:rPr>
              <a:t>Grupo de pessoas responsáveis?</a:t>
            </a:r>
          </a:p>
          <a:p>
            <a:pPr marL="753128" indent="-376564" lvl="1">
              <a:lnSpc>
                <a:spcPts val="4430"/>
              </a:lnSpc>
              <a:buFont typeface="Arial"/>
              <a:buChar char="•"/>
            </a:pPr>
            <a:r>
              <a:rPr lang="en-US" sz="3488">
                <a:solidFill>
                  <a:srgbClr val="663FB4"/>
                </a:solidFill>
                <a:latin typeface="Poppins"/>
              </a:rPr>
              <a:t>Registro de atividades, informações compartilhadas, imagens, áudios</a:t>
            </a:r>
          </a:p>
          <a:p>
            <a:pPr marL="753128" indent="-376564" lvl="1">
              <a:lnSpc>
                <a:spcPts val="4430"/>
              </a:lnSpc>
              <a:buFont typeface="Arial"/>
              <a:buChar char="•"/>
            </a:pPr>
            <a:r>
              <a:rPr lang="en-US" sz="3488">
                <a:solidFill>
                  <a:srgbClr val="663FB4"/>
                </a:solidFill>
                <a:latin typeface="Poppins"/>
              </a:rPr>
              <a:t>Curadoria / organização / seleção do que aconteceu</a:t>
            </a:r>
          </a:p>
          <a:p>
            <a:pPr marL="753128" indent="-376564" lvl="1">
              <a:lnSpc>
                <a:spcPts val="4430"/>
              </a:lnSpc>
              <a:buFont typeface="Arial"/>
              <a:buChar char="•"/>
            </a:pPr>
            <a:r>
              <a:rPr lang="en-US" sz="3488">
                <a:solidFill>
                  <a:srgbClr val="663FB4"/>
                </a:solidFill>
                <a:latin typeface="Poppins"/>
              </a:rPr>
              <a:t>Possibilidades do WordPress</a:t>
            </a:r>
          </a:p>
          <a:p>
            <a:pPr marL="753128" indent="-376564" lvl="1">
              <a:lnSpc>
                <a:spcPts val="4430"/>
              </a:lnSpc>
              <a:buFont typeface="Arial"/>
              <a:buChar char="•"/>
            </a:pPr>
            <a:r>
              <a:rPr lang="en-US" sz="3488">
                <a:solidFill>
                  <a:srgbClr val="663FB4"/>
                </a:solidFill>
                <a:latin typeface="Poppins"/>
              </a:rPr>
              <a:t>Memória do movimento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85707" y="-19050"/>
            <a:ext cx="3788685" cy="3788685"/>
          </a:xfrm>
          <a:custGeom>
            <a:avLst/>
            <a:gdLst/>
            <a:ahLst/>
            <a:cxnLst/>
            <a:rect r="r" b="b" t="t" l="l"/>
            <a:pathLst>
              <a:path h="3788685" w="3788685">
                <a:moveTo>
                  <a:pt x="0" y="0"/>
                </a:moveTo>
                <a:lnTo>
                  <a:pt x="3788685" y="0"/>
                </a:lnTo>
                <a:lnTo>
                  <a:pt x="3788685" y="3788685"/>
                </a:lnTo>
                <a:lnTo>
                  <a:pt x="0" y="378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3472523" y="1420368"/>
            <a:ext cx="5159284" cy="1191325"/>
          </a:xfrm>
          <a:custGeom>
            <a:avLst/>
            <a:gdLst/>
            <a:ahLst/>
            <a:cxnLst/>
            <a:rect r="r" b="b" t="t" l="l"/>
            <a:pathLst>
              <a:path h="1191325" w="5159284">
                <a:moveTo>
                  <a:pt x="0" y="1191325"/>
                </a:moveTo>
                <a:lnTo>
                  <a:pt x="5159283" y="1191325"/>
                </a:lnTo>
                <a:lnTo>
                  <a:pt x="5159283" y="0"/>
                </a:lnTo>
                <a:lnTo>
                  <a:pt x="0" y="0"/>
                </a:lnTo>
                <a:lnTo>
                  <a:pt x="0" y="1191325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05573" y="325725"/>
            <a:ext cx="6941002" cy="1918241"/>
          </a:xfrm>
          <a:custGeom>
            <a:avLst/>
            <a:gdLst/>
            <a:ahLst/>
            <a:cxnLst/>
            <a:rect r="r" b="b" t="t" l="l"/>
            <a:pathLst>
              <a:path h="1918241" w="6941002">
                <a:moveTo>
                  <a:pt x="0" y="0"/>
                </a:moveTo>
                <a:lnTo>
                  <a:pt x="6941002" y="0"/>
                </a:lnTo>
                <a:lnTo>
                  <a:pt x="6941002" y="1918241"/>
                </a:lnTo>
                <a:lnTo>
                  <a:pt x="0" y="1918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02209" y="2395770"/>
            <a:ext cx="2747730" cy="2747730"/>
          </a:xfrm>
          <a:custGeom>
            <a:avLst/>
            <a:gdLst/>
            <a:ahLst/>
            <a:cxnLst/>
            <a:rect r="r" b="b" t="t" l="l"/>
            <a:pathLst>
              <a:path h="2747730" w="2747730">
                <a:moveTo>
                  <a:pt x="0" y="0"/>
                </a:moveTo>
                <a:lnTo>
                  <a:pt x="2747730" y="0"/>
                </a:lnTo>
                <a:lnTo>
                  <a:pt x="2747730" y="2747730"/>
                </a:lnTo>
                <a:lnTo>
                  <a:pt x="0" y="2747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352744" y="851104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FFF">
                    <a:alpha val="96863"/>
                  </a:srgbClr>
                </a:solidFill>
                <a:latin typeface="Poppins Bold"/>
              </a:rPr>
              <a:t>OFICINA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352744" y="1467993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D1A"/>
                </a:solidFill>
                <a:latin typeface="Poppins Bold"/>
              </a:rPr>
              <a:t>DO PORTAL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485966" y="9375527"/>
            <a:ext cx="221938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04827" y="807622"/>
            <a:ext cx="11417243" cy="2364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234"/>
              </a:lnSpc>
            </a:pPr>
            <a:r>
              <a:rPr lang="en-US" sz="7271">
                <a:solidFill>
                  <a:srgbClr val="663FB4"/>
                </a:solidFill>
                <a:latin typeface="Poppins Bold"/>
              </a:rPr>
              <a:t>Registro da </a:t>
            </a:r>
          </a:p>
          <a:p>
            <a:pPr>
              <a:lnSpc>
                <a:spcPts val="9234"/>
              </a:lnSpc>
            </a:pPr>
            <a:r>
              <a:rPr lang="en-US" sz="7271">
                <a:solidFill>
                  <a:srgbClr val="663FB4"/>
                </a:solidFill>
                <a:latin typeface="Poppins Bold"/>
              </a:rPr>
              <a:t>Oficina + Portal EJA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-1295768" y="4207198"/>
            <a:ext cx="12517777" cy="539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3"/>
              </a:lnSpc>
            </a:pPr>
            <a:r>
              <a:rPr lang="en-US" sz="3863" spc="131">
                <a:solidFill>
                  <a:srgbClr val="FFFFFF"/>
                </a:solidFill>
                <a:latin typeface="Poppins Bold"/>
              </a:rPr>
              <a:t>ORDENAR PARA DESORDENAR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74015" y="5319726"/>
            <a:ext cx="13928194" cy="3339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33"/>
              </a:lnSpc>
            </a:pPr>
            <a:r>
              <a:rPr lang="en-US" sz="3491">
                <a:solidFill>
                  <a:srgbClr val="663FB4"/>
                </a:solidFill>
                <a:latin typeface="Poppins"/>
              </a:rPr>
              <a:t>"... as forças sociais atuantes, como os </a:t>
            </a:r>
            <a:r>
              <a:rPr lang="en-US" sz="3491">
                <a:solidFill>
                  <a:srgbClr val="663FB4"/>
                </a:solidFill>
                <a:latin typeface="Poppins"/>
              </a:rPr>
              <a:t>veículos de comunicação e a escola, são essencialmente ordeiras e que uma determinada configuração da biblioteca pública pode alimentar permanentemente as contradições e, com isso, suprir os indivíduos de </a:t>
            </a:r>
            <a:r>
              <a:rPr lang="en-US" sz="3491">
                <a:solidFill>
                  <a:srgbClr val="663FB4"/>
                </a:solidFill>
                <a:latin typeface="Poppins Bold"/>
              </a:rPr>
              <a:t>estímulos</a:t>
            </a:r>
            <a:r>
              <a:rPr lang="en-US" sz="3491">
                <a:solidFill>
                  <a:srgbClr val="663FB4"/>
                </a:solidFill>
                <a:latin typeface="Poppins"/>
              </a:rPr>
              <a:t> para </a:t>
            </a:r>
            <a:r>
              <a:rPr lang="en-US" sz="3491">
                <a:solidFill>
                  <a:srgbClr val="663FB4"/>
                </a:solidFill>
                <a:latin typeface="Poppins Bold"/>
              </a:rPr>
              <a:t>rever, repensar, reavaliar a ordem existente</a:t>
            </a:r>
            <a:r>
              <a:rPr lang="en-US" sz="3491">
                <a:solidFill>
                  <a:srgbClr val="663FB4"/>
                </a:solidFill>
                <a:latin typeface="Poppins"/>
              </a:rPr>
              <a:t>."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074781" y="9042025"/>
            <a:ext cx="4030315" cy="39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7"/>
              </a:lnSpc>
            </a:pPr>
            <a:r>
              <a:rPr lang="en-US" sz="2423">
                <a:solidFill>
                  <a:srgbClr val="663FB4"/>
                </a:solidFill>
                <a:latin typeface="Poppins"/>
              </a:rPr>
              <a:t>Luís Milanesi, 1986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85707" y="-19050"/>
            <a:ext cx="3788685" cy="3788685"/>
          </a:xfrm>
          <a:custGeom>
            <a:avLst/>
            <a:gdLst/>
            <a:ahLst/>
            <a:cxnLst/>
            <a:rect r="r" b="b" t="t" l="l"/>
            <a:pathLst>
              <a:path h="3788685" w="3788685">
                <a:moveTo>
                  <a:pt x="0" y="0"/>
                </a:moveTo>
                <a:lnTo>
                  <a:pt x="3788685" y="0"/>
                </a:lnTo>
                <a:lnTo>
                  <a:pt x="3788685" y="3788685"/>
                </a:lnTo>
                <a:lnTo>
                  <a:pt x="0" y="378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3472523" y="1410843"/>
            <a:ext cx="5159284" cy="1191325"/>
          </a:xfrm>
          <a:custGeom>
            <a:avLst/>
            <a:gdLst/>
            <a:ahLst/>
            <a:cxnLst/>
            <a:rect r="r" b="b" t="t" l="l"/>
            <a:pathLst>
              <a:path h="1191325" w="5159284">
                <a:moveTo>
                  <a:pt x="0" y="1191325"/>
                </a:moveTo>
                <a:lnTo>
                  <a:pt x="5159283" y="1191325"/>
                </a:lnTo>
                <a:lnTo>
                  <a:pt x="5159283" y="0"/>
                </a:lnTo>
                <a:lnTo>
                  <a:pt x="0" y="0"/>
                </a:lnTo>
                <a:lnTo>
                  <a:pt x="0" y="1191325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05573" y="325725"/>
            <a:ext cx="6941002" cy="1918241"/>
          </a:xfrm>
          <a:custGeom>
            <a:avLst/>
            <a:gdLst/>
            <a:ahLst/>
            <a:cxnLst/>
            <a:rect r="r" b="b" t="t" l="l"/>
            <a:pathLst>
              <a:path h="1918241" w="6941002">
                <a:moveTo>
                  <a:pt x="0" y="0"/>
                </a:moveTo>
                <a:lnTo>
                  <a:pt x="6941002" y="0"/>
                </a:lnTo>
                <a:lnTo>
                  <a:pt x="6941002" y="1918241"/>
                </a:lnTo>
                <a:lnTo>
                  <a:pt x="0" y="1918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02209" y="2395770"/>
            <a:ext cx="2747730" cy="2747730"/>
          </a:xfrm>
          <a:custGeom>
            <a:avLst/>
            <a:gdLst/>
            <a:ahLst/>
            <a:cxnLst/>
            <a:rect r="r" b="b" t="t" l="l"/>
            <a:pathLst>
              <a:path h="2747730" w="2747730">
                <a:moveTo>
                  <a:pt x="0" y="0"/>
                </a:moveTo>
                <a:lnTo>
                  <a:pt x="2747730" y="0"/>
                </a:lnTo>
                <a:lnTo>
                  <a:pt x="2747730" y="2747730"/>
                </a:lnTo>
                <a:lnTo>
                  <a:pt x="0" y="2747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352744" y="851104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FFF">
                    <a:alpha val="96863"/>
                  </a:srgbClr>
                </a:solidFill>
                <a:latin typeface="Poppins Bold"/>
              </a:rPr>
              <a:t>OFICINA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352744" y="1467993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D1A"/>
                </a:solidFill>
                <a:latin typeface="Poppins Bold"/>
              </a:rPr>
              <a:t>DO PORTAL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485966" y="9375527"/>
            <a:ext cx="217439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6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95302" y="773986"/>
            <a:ext cx="11007908" cy="2374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7"/>
              </a:lnSpc>
            </a:pPr>
            <a:r>
              <a:rPr lang="en-US" sz="7210">
                <a:solidFill>
                  <a:srgbClr val="663FB4"/>
                </a:solidFill>
                <a:latin typeface="Poppins Bold"/>
              </a:rPr>
              <a:t>Registro da </a:t>
            </a:r>
          </a:p>
          <a:p>
            <a:pPr>
              <a:lnSpc>
                <a:spcPts val="9157"/>
              </a:lnSpc>
            </a:pPr>
            <a:r>
              <a:rPr lang="en-US" sz="7210">
                <a:solidFill>
                  <a:srgbClr val="663FB4"/>
                </a:solidFill>
                <a:latin typeface="Poppins Bold"/>
              </a:rPr>
              <a:t>Oficina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98113" y="4169302"/>
            <a:ext cx="12068985" cy="518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4"/>
              </a:lnSpc>
            </a:pPr>
            <a:r>
              <a:rPr lang="en-US" sz="3724" spc="126">
                <a:solidFill>
                  <a:srgbClr val="FFFFFF"/>
                </a:solidFill>
                <a:latin typeface="Poppins Bold"/>
              </a:rPr>
              <a:t>PRODUÇÃO E ORGANIZAÇÃO DE CONTEÚDO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89773" y="5124450"/>
            <a:ext cx="15683861" cy="4819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26712" indent="-363356" lvl="1">
              <a:lnSpc>
                <a:spcPts val="4274"/>
              </a:lnSpc>
              <a:buFont typeface="Arial"/>
              <a:buChar char="•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Pensar na estrutura dessa relatoria</a:t>
            </a:r>
          </a:p>
          <a:p>
            <a:pPr marL="1453424" indent="-484475" lvl="2">
              <a:lnSpc>
                <a:spcPts val="4274"/>
              </a:lnSpc>
              <a:buFont typeface="Arial"/>
              <a:buChar char="⚬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Introdução - Fórum EJAs do Brasil</a:t>
            </a:r>
          </a:p>
          <a:p>
            <a:pPr marL="1453424" indent="-484475" lvl="2">
              <a:lnSpc>
                <a:spcPts val="4274"/>
              </a:lnSpc>
              <a:buFont typeface="Arial"/>
              <a:buChar char="⚬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Nome do encontro e objetivo</a:t>
            </a:r>
          </a:p>
          <a:p>
            <a:pPr marL="1453424" indent="-484475" lvl="2">
              <a:lnSpc>
                <a:spcPts val="4274"/>
              </a:lnSpc>
              <a:buFont typeface="Arial"/>
              <a:buChar char="⚬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Pactuação coletiva</a:t>
            </a:r>
          </a:p>
          <a:p>
            <a:pPr marL="2180136" indent="-545034" lvl="3">
              <a:lnSpc>
                <a:spcPts val="4274"/>
              </a:lnSpc>
              <a:buFont typeface="Arial"/>
              <a:buChar char="￭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Qual será o compromisso coletivo e/ou regional com o Portal?</a:t>
            </a:r>
          </a:p>
          <a:p>
            <a:pPr marL="2180136" indent="-545034" lvl="3">
              <a:lnSpc>
                <a:spcPts val="4274"/>
              </a:lnSpc>
              <a:buFont typeface="Arial"/>
              <a:buChar char="￭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Delinear as metas alinhadas durante o encontro</a:t>
            </a:r>
          </a:p>
          <a:p>
            <a:pPr marL="2180136" indent="-545034" lvl="3">
              <a:lnSpc>
                <a:spcPts val="4274"/>
              </a:lnSpc>
              <a:buFont typeface="Arial"/>
              <a:buChar char="￭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O que queremos com o Portal?</a:t>
            </a:r>
          </a:p>
          <a:p>
            <a:pPr marL="1453424" indent="-484475" lvl="2">
              <a:lnSpc>
                <a:spcPts val="4274"/>
              </a:lnSpc>
              <a:buFont typeface="Arial"/>
              <a:buChar char="⚬"/>
            </a:pPr>
            <a:r>
              <a:rPr lang="en-US" sz="3365">
                <a:solidFill>
                  <a:srgbClr val="663FB4"/>
                </a:solidFill>
                <a:latin typeface="Poppins"/>
              </a:rPr>
              <a:t>Participantes, local e data</a:t>
            </a:r>
          </a:p>
          <a:p>
            <a:pPr>
              <a:lnSpc>
                <a:spcPts val="4274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85707" y="-19050"/>
            <a:ext cx="3788685" cy="3788685"/>
          </a:xfrm>
          <a:custGeom>
            <a:avLst/>
            <a:gdLst/>
            <a:ahLst/>
            <a:cxnLst/>
            <a:rect r="r" b="b" t="t" l="l"/>
            <a:pathLst>
              <a:path h="3788685" w="3788685">
                <a:moveTo>
                  <a:pt x="0" y="0"/>
                </a:moveTo>
                <a:lnTo>
                  <a:pt x="3788685" y="0"/>
                </a:lnTo>
                <a:lnTo>
                  <a:pt x="3788685" y="3788685"/>
                </a:lnTo>
                <a:lnTo>
                  <a:pt x="0" y="378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3472523" y="1403810"/>
            <a:ext cx="5159284" cy="1191325"/>
          </a:xfrm>
          <a:custGeom>
            <a:avLst/>
            <a:gdLst/>
            <a:ahLst/>
            <a:cxnLst/>
            <a:rect r="r" b="b" t="t" l="l"/>
            <a:pathLst>
              <a:path h="1191325" w="5159284">
                <a:moveTo>
                  <a:pt x="0" y="1191325"/>
                </a:moveTo>
                <a:lnTo>
                  <a:pt x="5159283" y="1191325"/>
                </a:lnTo>
                <a:lnTo>
                  <a:pt x="5159283" y="0"/>
                </a:lnTo>
                <a:lnTo>
                  <a:pt x="0" y="0"/>
                </a:lnTo>
                <a:lnTo>
                  <a:pt x="0" y="1191325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05573" y="325725"/>
            <a:ext cx="6941002" cy="1918241"/>
          </a:xfrm>
          <a:custGeom>
            <a:avLst/>
            <a:gdLst/>
            <a:ahLst/>
            <a:cxnLst/>
            <a:rect r="r" b="b" t="t" l="l"/>
            <a:pathLst>
              <a:path h="1918241" w="6941002">
                <a:moveTo>
                  <a:pt x="0" y="0"/>
                </a:moveTo>
                <a:lnTo>
                  <a:pt x="6941002" y="0"/>
                </a:lnTo>
                <a:lnTo>
                  <a:pt x="6941002" y="1918241"/>
                </a:lnTo>
                <a:lnTo>
                  <a:pt x="0" y="1918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02209" y="2395770"/>
            <a:ext cx="2747730" cy="2747730"/>
          </a:xfrm>
          <a:custGeom>
            <a:avLst/>
            <a:gdLst/>
            <a:ahLst/>
            <a:cxnLst/>
            <a:rect r="r" b="b" t="t" l="l"/>
            <a:pathLst>
              <a:path h="2747730" w="2747730">
                <a:moveTo>
                  <a:pt x="0" y="0"/>
                </a:moveTo>
                <a:lnTo>
                  <a:pt x="2747730" y="0"/>
                </a:lnTo>
                <a:lnTo>
                  <a:pt x="2747730" y="2747730"/>
                </a:lnTo>
                <a:lnTo>
                  <a:pt x="0" y="2747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352744" y="851104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FFF">
                    <a:alpha val="96863"/>
                  </a:srgbClr>
                </a:solidFill>
                <a:latin typeface="Poppins Bold"/>
              </a:rPr>
              <a:t>OFICINA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352744" y="1467993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D1A"/>
                </a:solidFill>
                <a:latin typeface="Poppins Bold"/>
              </a:rPr>
              <a:t>DO PORTAL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485966" y="9375527"/>
            <a:ext cx="182649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04827" y="755155"/>
            <a:ext cx="11786736" cy="2374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2"/>
              </a:lnSpc>
            </a:pPr>
            <a:r>
              <a:rPr lang="en-US" sz="7206">
                <a:solidFill>
                  <a:srgbClr val="663FB4"/>
                </a:solidFill>
                <a:latin typeface="Poppins Bold"/>
              </a:rPr>
              <a:t>Introdução</a:t>
            </a:r>
          </a:p>
          <a:p>
            <a:pPr>
              <a:lnSpc>
                <a:spcPts val="9152"/>
              </a:lnSpc>
            </a:pPr>
            <a:r>
              <a:rPr lang="en-US" sz="7206">
                <a:solidFill>
                  <a:srgbClr val="663FB4"/>
                </a:solidFill>
                <a:latin typeface="Poppins Bold"/>
              </a:rPr>
              <a:t>WordPress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5850" y="4302395"/>
            <a:ext cx="12922886" cy="498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5"/>
              </a:lnSpc>
            </a:pPr>
            <a:r>
              <a:rPr lang="en-US" sz="3515" spc="119">
                <a:solidFill>
                  <a:srgbClr val="FFFFFF"/>
                </a:solidFill>
                <a:latin typeface="Poppins Bold"/>
              </a:rPr>
              <a:t>GESTOR DE CONTEÚDOS PARA INTERNET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04827" y="5219700"/>
            <a:ext cx="15137813" cy="4586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8128" indent="-389064" lvl="1">
              <a:lnSpc>
                <a:spcPts val="4577"/>
              </a:lnSpc>
              <a:buFont typeface="Arial"/>
              <a:buChar char="•"/>
            </a:pPr>
            <a:r>
              <a:rPr lang="en-US" sz="3604">
                <a:solidFill>
                  <a:srgbClr val="663FB4"/>
                </a:solidFill>
                <a:latin typeface="Poppins"/>
              </a:rPr>
              <a:t>Código aberto e gratuito*</a:t>
            </a:r>
          </a:p>
          <a:p>
            <a:pPr marL="778128" indent="-389064" lvl="1">
              <a:lnSpc>
                <a:spcPts val="4577"/>
              </a:lnSpc>
              <a:buFont typeface="Arial"/>
              <a:buChar char="•"/>
            </a:pPr>
            <a:r>
              <a:rPr lang="en-US" sz="3604">
                <a:solidFill>
                  <a:srgbClr val="663FB4"/>
                </a:solidFill>
                <a:latin typeface="Poppins"/>
              </a:rPr>
              <a:t>Voltado para criação de páginas eletrônicas e blogs online</a:t>
            </a:r>
          </a:p>
          <a:p>
            <a:pPr marL="778128" indent="-389064" lvl="1">
              <a:lnSpc>
                <a:spcPts val="4577"/>
              </a:lnSpc>
              <a:buFont typeface="Arial"/>
              <a:buChar char="•"/>
            </a:pPr>
            <a:r>
              <a:rPr lang="en-US" sz="3604">
                <a:solidFill>
                  <a:srgbClr val="663FB4"/>
                </a:solidFill>
                <a:latin typeface="Poppins"/>
              </a:rPr>
              <a:t>Comunidade global - 10 milhões de sites construídos </a:t>
            </a:r>
          </a:p>
          <a:p>
            <a:pPr marL="778128" indent="-389064" lvl="1">
              <a:lnSpc>
                <a:spcPts val="4577"/>
              </a:lnSpc>
              <a:buFont typeface="Arial"/>
              <a:buChar char="•"/>
            </a:pPr>
            <a:r>
              <a:rPr lang="en-US" sz="3604">
                <a:solidFill>
                  <a:srgbClr val="663FB4"/>
                </a:solidFill>
                <a:latin typeface="Poppins"/>
              </a:rPr>
              <a:t>Não é necessário saber programação ou linguagens complexas</a:t>
            </a:r>
          </a:p>
          <a:p>
            <a:pPr marL="778128" indent="-389064" lvl="1">
              <a:lnSpc>
                <a:spcPts val="4577"/>
              </a:lnSpc>
              <a:buFont typeface="Arial"/>
              <a:buChar char="•"/>
            </a:pPr>
            <a:r>
              <a:rPr lang="en-US" sz="3604">
                <a:solidFill>
                  <a:srgbClr val="663FB4"/>
                </a:solidFill>
                <a:latin typeface="Poppins"/>
              </a:rPr>
              <a:t>Intuitivo e personalizável</a:t>
            </a:r>
          </a:p>
          <a:p>
            <a:pPr marL="778128" indent="-389064" lvl="1">
              <a:lnSpc>
                <a:spcPts val="4577"/>
              </a:lnSpc>
              <a:buFont typeface="Arial"/>
              <a:buChar char="•"/>
            </a:pPr>
            <a:r>
              <a:rPr lang="en-US" sz="3604">
                <a:solidFill>
                  <a:srgbClr val="663FB4"/>
                </a:solidFill>
                <a:latin typeface="Poppins"/>
              </a:rPr>
              <a:t>Compatibilidade com Tainacan - “plugin”</a:t>
            </a:r>
          </a:p>
          <a:p>
            <a:pPr>
              <a:lnSpc>
                <a:spcPts val="4577"/>
              </a:lnSpc>
            </a:pPr>
          </a:p>
          <a:p>
            <a:pPr>
              <a:lnSpc>
                <a:spcPts val="4577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85707" y="-19050"/>
            <a:ext cx="3788685" cy="3788685"/>
          </a:xfrm>
          <a:custGeom>
            <a:avLst/>
            <a:gdLst/>
            <a:ahLst/>
            <a:cxnLst/>
            <a:rect r="r" b="b" t="t" l="l"/>
            <a:pathLst>
              <a:path h="3788685" w="3788685">
                <a:moveTo>
                  <a:pt x="0" y="0"/>
                </a:moveTo>
                <a:lnTo>
                  <a:pt x="3788685" y="0"/>
                </a:lnTo>
                <a:lnTo>
                  <a:pt x="3788685" y="3788685"/>
                </a:lnTo>
                <a:lnTo>
                  <a:pt x="0" y="378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3472523" y="1403810"/>
            <a:ext cx="5159284" cy="1191325"/>
          </a:xfrm>
          <a:custGeom>
            <a:avLst/>
            <a:gdLst/>
            <a:ahLst/>
            <a:cxnLst/>
            <a:rect r="r" b="b" t="t" l="l"/>
            <a:pathLst>
              <a:path h="1191325" w="5159284">
                <a:moveTo>
                  <a:pt x="0" y="1191325"/>
                </a:moveTo>
                <a:lnTo>
                  <a:pt x="5159283" y="1191325"/>
                </a:lnTo>
                <a:lnTo>
                  <a:pt x="5159283" y="0"/>
                </a:lnTo>
                <a:lnTo>
                  <a:pt x="0" y="0"/>
                </a:lnTo>
                <a:lnTo>
                  <a:pt x="0" y="1191325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05573" y="325725"/>
            <a:ext cx="6941002" cy="1918241"/>
          </a:xfrm>
          <a:custGeom>
            <a:avLst/>
            <a:gdLst/>
            <a:ahLst/>
            <a:cxnLst/>
            <a:rect r="r" b="b" t="t" l="l"/>
            <a:pathLst>
              <a:path h="1918241" w="6941002">
                <a:moveTo>
                  <a:pt x="0" y="0"/>
                </a:moveTo>
                <a:lnTo>
                  <a:pt x="6941002" y="0"/>
                </a:lnTo>
                <a:lnTo>
                  <a:pt x="6941002" y="1918241"/>
                </a:lnTo>
                <a:lnTo>
                  <a:pt x="0" y="1918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02209" y="2395770"/>
            <a:ext cx="2747730" cy="2747730"/>
          </a:xfrm>
          <a:custGeom>
            <a:avLst/>
            <a:gdLst/>
            <a:ahLst/>
            <a:cxnLst/>
            <a:rect r="r" b="b" t="t" l="l"/>
            <a:pathLst>
              <a:path h="2747730" w="2747730">
                <a:moveTo>
                  <a:pt x="0" y="0"/>
                </a:moveTo>
                <a:lnTo>
                  <a:pt x="2747730" y="0"/>
                </a:lnTo>
                <a:lnTo>
                  <a:pt x="2747730" y="2747730"/>
                </a:lnTo>
                <a:lnTo>
                  <a:pt x="0" y="2747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352744" y="851104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FFF">
                    <a:alpha val="96863"/>
                  </a:srgbClr>
                </a:solidFill>
                <a:latin typeface="Poppins Bold"/>
              </a:rPr>
              <a:t>OFICINA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352744" y="1467993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D1A"/>
                </a:solidFill>
                <a:latin typeface="Poppins Bold"/>
              </a:rPr>
              <a:t>DO PORTAL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485966" y="9375527"/>
            <a:ext cx="195245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8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04827" y="755155"/>
            <a:ext cx="11786736" cy="2374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2"/>
              </a:lnSpc>
            </a:pPr>
            <a:r>
              <a:rPr lang="en-US" sz="7206">
                <a:solidFill>
                  <a:srgbClr val="663FB4"/>
                </a:solidFill>
                <a:latin typeface="Poppins Bold"/>
              </a:rPr>
              <a:t>Introdução</a:t>
            </a:r>
          </a:p>
          <a:p>
            <a:pPr>
              <a:lnSpc>
                <a:spcPts val="9152"/>
              </a:lnSpc>
            </a:pPr>
            <a:r>
              <a:rPr lang="en-US" sz="7206">
                <a:solidFill>
                  <a:srgbClr val="663FB4"/>
                </a:solidFill>
                <a:latin typeface="Poppins Bold"/>
              </a:rPr>
              <a:t>WordPress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5850" y="3798210"/>
            <a:ext cx="7461180" cy="498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5"/>
              </a:lnSpc>
            </a:pPr>
            <a:r>
              <a:rPr lang="en-US" sz="3515" spc="119">
                <a:solidFill>
                  <a:srgbClr val="FFFFFF"/>
                </a:solidFill>
                <a:latin typeface="Poppins Bold"/>
              </a:rPr>
              <a:t>PÁGINAS X POSTS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58193" y="4841630"/>
            <a:ext cx="15417881" cy="4648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1771" indent="-345886" lvl="1">
              <a:lnSpc>
                <a:spcPts val="4069"/>
              </a:lnSpc>
              <a:buFont typeface="Arial"/>
              <a:buChar char="•"/>
            </a:pPr>
            <a:r>
              <a:rPr lang="en-US" sz="3204">
                <a:solidFill>
                  <a:srgbClr val="663FB4"/>
                </a:solidFill>
                <a:latin typeface="Poppins Bold"/>
              </a:rPr>
              <a:t>Página</a:t>
            </a:r>
          </a:p>
          <a:p>
            <a:pPr marL="1383542" indent="-461181" lvl="2">
              <a:lnSpc>
                <a:spcPts val="4069"/>
              </a:lnSpc>
              <a:buFont typeface="Arial"/>
              <a:buChar char="⚬"/>
            </a:pPr>
            <a:r>
              <a:rPr lang="en-US" sz="3204">
                <a:solidFill>
                  <a:srgbClr val="663FB4"/>
                </a:solidFill>
                <a:latin typeface="Poppins"/>
              </a:rPr>
              <a:t>conteúdos estáticos, não são afetados por data </a:t>
            </a:r>
          </a:p>
          <a:p>
            <a:pPr marL="1383542" indent="-461181" lvl="2">
              <a:lnSpc>
                <a:spcPts val="4069"/>
              </a:lnSpc>
              <a:buFont typeface="Arial"/>
              <a:buChar char="⚬"/>
            </a:pPr>
            <a:r>
              <a:rPr lang="en-US" sz="3204">
                <a:solidFill>
                  <a:srgbClr val="663FB4"/>
                </a:solidFill>
                <a:latin typeface="Poppins"/>
              </a:rPr>
              <a:t>conteúdos mais permanentes do site</a:t>
            </a:r>
          </a:p>
          <a:p>
            <a:pPr marL="1383542" indent="-461181" lvl="2">
              <a:lnSpc>
                <a:spcPts val="4069"/>
              </a:lnSpc>
              <a:buFont typeface="Arial"/>
              <a:buChar char="⚬"/>
            </a:pPr>
            <a:r>
              <a:rPr lang="en-US" sz="3204">
                <a:solidFill>
                  <a:srgbClr val="663FB4"/>
                </a:solidFill>
                <a:latin typeface="Poppins"/>
              </a:rPr>
              <a:t>não precisa de categorias</a:t>
            </a:r>
          </a:p>
          <a:p>
            <a:pPr marL="691771" indent="-345886" lvl="1">
              <a:lnSpc>
                <a:spcPts val="4069"/>
              </a:lnSpc>
              <a:buFont typeface="Arial"/>
              <a:buChar char="•"/>
            </a:pPr>
            <a:r>
              <a:rPr lang="en-US" sz="3204">
                <a:solidFill>
                  <a:srgbClr val="663FB4"/>
                </a:solidFill>
                <a:latin typeface="Poppins Bold"/>
              </a:rPr>
              <a:t>Posts</a:t>
            </a:r>
          </a:p>
          <a:p>
            <a:pPr marL="1383542" indent="-461181" lvl="2">
              <a:lnSpc>
                <a:spcPts val="4069"/>
              </a:lnSpc>
              <a:buFont typeface="Arial"/>
              <a:buChar char="⚬"/>
            </a:pPr>
            <a:r>
              <a:rPr lang="en-US" sz="3204">
                <a:solidFill>
                  <a:srgbClr val="663FB4"/>
                </a:solidFill>
                <a:latin typeface="Poppins"/>
              </a:rPr>
              <a:t>tipo de página</a:t>
            </a:r>
          </a:p>
          <a:p>
            <a:pPr marL="1383542" indent="-461181" lvl="2">
              <a:lnSpc>
                <a:spcPts val="4069"/>
              </a:lnSpc>
              <a:buFont typeface="Arial"/>
              <a:buChar char="⚬"/>
            </a:pPr>
            <a:r>
              <a:rPr lang="en-US" sz="3204">
                <a:solidFill>
                  <a:srgbClr val="663FB4"/>
                </a:solidFill>
                <a:latin typeface="Poppins"/>
              </a:rPr>
              <a:t>exibição em ordem cronológica, por categorias ou tags (etiquetas)</a:t>
            </a:r>
          </a:p>
          <a:p>
            <a:pPr marL="1383542" indent="-461181" lvl="2">
              <a:lnSpc>
                <a:spcPts val="4069"/>
              </a:lnSpc>
              <a:buFont typeface="Arial"/>
              <a:buChar char="⚬"/>
            </a:pPr>
            <a:r>
              <a:rPr lang="en-US" sz="3204">
                <a:solidFill>
                  <a:srgbClr val="663FB4"/>
                </a:solidFill>
                <a:latin typeface="Poppins"/>
              </a:rPr>
              <a:t>novos conteúdos - articulação política e notícias</a:t>
            </a:r>
          </a:p>
          <a:p>
            <a:pPr marL="1383542" indent="-461181" lvl="2">
              <a:lnSpc>
                <a:spcPts val="4069"/>
              </a:lnSpc>
              <a:buFont typeface="Arial"/>
              <a:buChar char="⚬"/>
            </a:pPr>
            <a:r>
              <a:rPr lang="en-US" sz="3204">
                <a:solidFill>
                  <a:srgbClr val="663FB4"/>
                </a:solidFill>
                <a:latin typeface="Poppins"/>
              </a:rPr>
              <a:t>maior possibilidade de customização página inicial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85707" y="-19050"/>
            <a:ext cx="3788685" cy="3788685"/>
          </a:xfrm>
          <a:custGeom>
            <a:avLst/>
            <a:gdLst/>
            <a:ahLst/>
            <a:cxnLst/>
            <a:rect r="r" b="b" t="t" l="l"/>
            <a:pathLst>
              <a:path h="3788685" w="3788685">
                <a:moveTo>
                  <a:pt x="0" y="0"/>
                </a:moveTo>
                <a:lnTo>
                  <a:pt x="3788685" y="0"/>
                </a:lnTo>
                <a:lnTo>
                  <a:pt x="3788685" y="3788685"/>
                </a:lnTo>
                <a:lnTo>
                  <a:pt x="0" y="378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3472523" y="1439733"/>
            <a:ext cx="5159284" cy="1191325"/>
          </a:xfrm>
          <a:custGeom>
            <a:avLst/>
            <a:gdLst/>
            <a:ahLst/>
            <a:cxnLst/>
            <a:rect r="r" b="b" t="t" l="l"/>
            <a:pathLst>
              <a:path h="1191325" w="5159284">
                <a:moveTo>
                  <a:pt x="0" y="1191326"/>
                </a:moveTo>
                <a:lnTo>
                  <a:pt x="5159283" y="1191326"/>
                </a:lnTo>
                <a:lnTo>
                  <a:pt x="5159283" y="0"/>
                </a:lnTo>
                <a:lnTo>
                  <a:pt x="0" y="0"/>
                </a:lnTo>
                <a:lnTo>
                  <a:pt x="0" y="1191326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05573" y="325725"/>
            <a:ext cx="6941002" cy="1918241"/>
          </a:xfrm>
          <a:custGeom>
            <a:avLst/>
            <a:gdLst/>
            <a:ahLst/>
            <a:cxnLst/>
            <a:rect r="r" b="b" t="t" l="l"/>
            <a:pathLst>
              <a:path h="1918241" w="6941002">
                <a:moveTo>
                  <a:pt x="0" y="0"/>
                </a:moveTo>
                <a:lnTo>
                  <a:pt x="6941002" y="0"/>
                </a:lnTo>
                <a:lnTo>
                  <a:pt x="6941002" y="1918241"/>
                </a:lnTo>
                <a:lnTo>
                  <a:pt x="0" y="1918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02209" y="2395770"/>
            <a:ext cx="2747730" cy="2747730"/>
          </a:xfrm>
          <a:custGeom>
            <a:avLst/>
            <a:gdLst/>
            <a:ahLst/>
            <a:cxnLst/>
            <a:rect r="r" b="b" t="t" l="l"/>
            <a:pathLst>
              <a:path h="2747730" w="2747730">
                <a:moveTo>
                  <a:pt x="0" y="0"/>
                </a:moveTo>
                <a:lnTo>
                  <a:pt x="2747730" y="0"/>
                </a:lnTo>
                <a:lnTo>
                  <a:pt x="2747730" y="2747730"/>
                </a:lnTo>
                <a:lnTo>
                  <a:pt x="0" y="2747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550445" y="4049046"/>
            <a:ext cx="5573111" cy="5482122"/>
          </a:xfrm>
          <a:custGeom>
            <a:avLst/>
            <a:gdLst/>
            <a:ahLst/>
            <a:cxnLst/>
            <a:rect r="r" b="b" t="t" l="l"/>
            <a:pathLst>
              <a:path h="5482122" w="5573111">
                <a:moveTo>
                  <a:pt x="0" y="0"/>
                </a:moveTo>
                <a:lnTo>
                  <a:pt x="5573111" y="0"/>
                </a:lnTo>
                <a:lnTo>
                  <a:pt x="5573111" y="5482122"/>
                </a:lnTo>
                <a:lnTo>
                  <a:pt x="0" y="54821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w="38100" cap="sq">
            <a:solidFill>
              <a:srgbClr val="663FB4"/>
            </a:solidFill>
            <a:prstDash val="solid"/>
            <a:miter/>
          </a:ln>
        </p:spPr>
      </p:sp>
      <p:sp>
        <p:nvSpPr>
          <p:cNvPr name="TextBox 7" id="7"/>
          <p:cNvSpPr txBox="true"/>
          <p:nvPr/>
        </p:nvSpPr>
        <p:spPr>
          <a:xfrm rot="0">
            <a:off x="13352744" y="851104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FFF">
                    <a:alpha val="96863"/>
                  </a:srgbClr>
                </a:solidFill>
                <a:latin typeface="Poppins Bold"/>
              </a:rPr>
              <a:t>OFICINA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352744" y="1467993"/>
            <a:ext cx="3878291" cy="61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82"/>
              </a:lnSpc>
            </a:pPr>
            <a:r>
              <a:rPr lang="en-US" sz="4382">
                <a:solidFill>
                  <a:srgbClr val="FFFD1A"/>
                </a:solidFill>
                <a:latin typeface="Poppins Bold"/>
              </a:rPr>
              <a:t>DO PORTAL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485966" y="9375527"/>
            <a:ext cx="195245" cy="4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687">
                <a:solidFill>
                  <a:srgbClr val="663FB4"/>
                </a:solidFill>
                <a:latin typeface="Poppins Bold"/>
              </a:rPr>
              <a:t>9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1216" y="699926"/>
            <a:ext cx="11786736" cy="1212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2"/>
              </a:lnSpc>
            </a:pPr>
            <a:r>
              <a:rPr lang="en-US" sz="7206">
                <a:solidFill>
                  <a:srgbClr val="663FB4"/>
                </a:solidFill>
                <a:latin typeface="Poppins Bold"/>
              </a:rPr>
              <a:t>WordPress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5850" y="2812938"/>
            <a:ext cx="13778259" cy="407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15"/>
              </a:lnSpc>
            </a:pPr>
            <a:r>
              <a:rPr lang="en-US" sz="2915" spc="99" u="sng">
                <a:solidFill>
                  <a:srgbClr val="FFFFFF"/>
                </a:solidFill>
                <a:latin typeface="Poppins Bold"/>
                <a:hlinkClick r:id="rId10" tooltip="https://desenvolvimento.forumeja.org.br/admin"/>
              </a:rPr>
              <a:t>https://desenvolvimento.forumeja.org.br/admin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DAGCycfDeuQ</dc:identifier>
  <dcterms:modified xsi:type="dcterms:W3CDTF">2011-08-01T06:04:30Z</dcterms:modified>
  <cp:revision>1</cp:revision>
  <dc:title>Caderno livre - Encontro EJA DF 2024</dc:title>
</cp:coreProperties>
</file>