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3"/>
  </p:sldMasterIdLst>
  <p:notesMasterIdLst>
    <p:notesMasterId r:id="rId18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embeddedFontLst>
    <p:embeddedFont>
      <p:font typeface="Garamond" panose="02020404030301010803" pitchFamily="18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WqIU8RHK06cD6ze13dZAaJsoX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openxmlformats.org/officeDocument/2006/relationships/font" Target="fonts/font3.fntdata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font" Target="fonts/font2.fntdata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customschemas.google.com/relationships/presentationmetadata" Target="metadata"/><Relationship Id="rId10" Type="http://schemas.openxmlformats.org/officeDocument/2006/relationships/slide" Target="slides/slide7.xml"/><Relationship Id="rId19" Type="http://schemas.openxmlformats.org/officeDocument/2006/relationships/font" Target="fonts/font1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otero.org/google-docs/?uvWKQq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f74e336e99_0_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gf74e336e99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4" name="Google Shape;25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4445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papel histórico do Brasil na discussão acerca do Governo Aberto em nível internacional foi importante para iniciar o movimento de criação de uma cultura de transparência no País. A atuação da CGU ao promover infraestruturas capazes de suportar a abertura governamental tem sido fundamental no sentido de reforçar esse processo. Compreende-se que embora a cultura da transparência ainda não esteja pacificada entre os Ministérios do Governo Federal, ela vem sendo consolidada de maneira constante. Mas é necessário frisar que um Governo Aberto somente será possível se todos os Ministérios e seus órgãos vinculados entenderem a importância de ações concretas de abertura. Nesse sentido, a orientação do executivo central acerca das práticas de Governo Aberto é necessária para que essa possa se tornar verdadeiramente uma política de Estado.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/>
            </a:br>
            <a:endParaRPr/>
          </a:p>
        </p:txBody>
      </p:sp>
      <p:sp>
        <p:nvSpPr>
          <p:cNvPr id="255" name="Google Shape;255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Esta pesquisa buscou entender os aspectos da cultura da transparência nos Ministérios do Governo Federal ao analisar seus planos de dados abertos (PDA) e os conjuntos de dados abertos (CDA) publicados no portal de dados abertos do governo brasileiro.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/>
            </a:br>
            <a:endParaRPr/>
          </a:p>
        </p:txBody>
      </p:sp>
      <p:sp>
        <p:nvSpPr>
          <p:cNvPr id="112" name="Google Shape;112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Esta pesquisa buscou entender os aspectos da cultura da transparência nos Ministérios do Governo Federal ao analisar seus planos de dados abertos (PDA) e os conjuntos de dados abertos (CDA) publicados no portal de dados abertos do governo brasileiro.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/>
            </a:br>
            <a:endParaRPr/>
          </a:p>
        </p:txBody>
      </p:sp>
      <p:sp>
        <p:nvSpPr>
          <p:cNvPr id="143" name="Google Shape;143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4" name="Google Shape;17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Ressaltar os conceitos de transparência ativa e passiva.</a:t>
            </a:r>
            <a:endParaRPr/>
          </a:p>
        </p:txBody>
      </p:sp>
      <p:sp>
        <p:nvSpPr>
          <p:cNvPr id="175" name="Google Shape;175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0" name="Google Shape;19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4445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 bases de dados indicadas como prioritárias para abertura nos PDA devem atender ao interesse público, considerando o grau de relevância para o cidadão, a relação com projetos estratégicos do governo e os dados mais solicitados em transparência passiva, entre outros requisitos </a:t>
            </a:r>
            <a:r>
              <a:rPr lang="pt-BR" sz="1800" b="0" i="0" u="sng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(BRASIL, 2017)</a:t>
            </a:r>
            <a:r>
              <a:rPr lang="pt-BR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  </a:t>
            </a:r>
            <a:endParaRPr b="0"/>
          </a:p>
          <a:p>
            <a:pPr marL="0" lvl="0" indent="4445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Conforme os resultados dessa pesquisa indicam, todos os PDA analisados apresentaram formas de interação social, considerando as ressalvas apresentadas anteriormente, e indicaram as bases de dados que deveriam ser priorizadas no período de execução do plano. O conjunto dos planos mais recentes de cada Ministério indicam 534 bases para serem abertas no período de realização do PDA (Tabela 1). </a:t>
            </a:r>
            <a:endParaRPr/>
          </a:p>
          <a:p>
            <a:pPr marL="0" lvl="0" indent="44450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4445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partir do Painel de Monitoramento de Dados Abertos e da análise dos documentos foi possível, ainda, identificar que já foram disponibilizadas 337 bases de dados e que estão em atraso a publicação de outras 129. As listas das bases a serem priorizadas foram acompanhadas de cronogramas que estabelecem as etapas das ações de fomento da participação social e da publicação dos dados e seus recursos. Outra exigência, amplamente cumprida pelos PDA diz respeito às estratégias para viabilizar a abertura dos dados e o uso da plataforma dados.gov para a catalogação dos dados. 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/>
            </a:br>
            <a:endParaRPr b="0"/>
          </a:p>
        </p:txBody>
      </p:sp>
      <p:sp>
        <p:nvSpPr>
          <p:cNvPr id="191" name="Google Shape;191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6" name="Google Shape;20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Fazer as ressalvas sobre os métodos de análise sobre a atualização.</a:t>
            </a:r>
            <a:endParaRPr/>
          </a:p>
        </p:txBody>
      </p:sp>
      <p:sp>
        <p:nvSpPr>
          <p:cNvPr id="207" name="Google Shape;207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50800" y="381700"/>
            <a:ext cx="73761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XXI ENANCIB 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50800" y="55286"/>
            <a:ext cx="88595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50800" y="677022"/>
            <a:ext cx="142240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25-29 out. 2021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50799" y="888020"/>
            <a:ext cx="188921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PPGCI IBICT UFRJ - ANCIB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Capes – CNPq - Faperj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814046" y="2102430"/>
            <a:ext cx="10307172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 u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CULTURA DA TRANSPARÊNCIA: 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800"/>
              <a:buFont typeface="Garamond"/>
              <a:buNone/>
            </a:pPr>
            <a:r>
              <a:rPr lang="pt-BR" sz="2800" b="0" u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uma análise do poder executivo federal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203200" y="534100"/>
            <a:ext cx="73761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XXI ENANCIB 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203199" y="208062"/>
            <a:ext cx="88595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203200" y="829422"/>
            <a:ext cx="142240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25-29 out. 2021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203199" y="1040420"/>
            <a:ext cx="188921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PPGCI IBICT UFRJ - ANCIB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Capes – CNPq - Faperj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115833" y="461086"/>
            <a:ext cx="73761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XXI ENANCIB 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115833" y="134672"/>
            <a:ext cx="88595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115833" y="756408"/>
            <a:ext cx="142240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25-29 out. 2021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115832" y="967406"/>
            <a:ext cx="188921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PPGCI IBICT UFRJ - ANCIB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Capes – CNPq - Faperj</a:t>
            </a:r>
            <a:endParaRPr/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0"/>
            <a:ext cx="12192001" cy="1810512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"/>
          <p:cNvSpPr txBox="1"/>
          <p:nvPr/>
        </p:nvSpPr>
        <p:spPr>
          <a:xfrm>
            <a:off x="138166" y="461086"/>
            <a:ext cx="73761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XXI ENANCIB 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138166" y="134672"/>
            <a:ext cx="885952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</a:t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138166" y="756408"/>
            <a:ext cx="142240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25-29 out. 2021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138165" y="967406"/>
            <a:ext cx="188921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PPGCI IBICT UFRJ - ANCIB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Capes – CNPq - Faperj</a:t>
            </a:r>
            <a:endParaRPr/>
          </a:p>
        </p:txBody>
      </p:sp>
      <p:sp>
        <p:nvSpPr>
          <p:cNvPr id="108" name="Google Shape;108;p1"/>
          <p:cNvSpPr txBox="1"/>
          <p:nvPr/>
        </p:nvSpPr>
        <p:spPr>
          <a:xfrm>
            <a:off x="814046" y="3769355"/>
            <a:ext cx="5656028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None/>
            </a:pPr>
            <a:r>
              <a:rPr lang="pt-BR" sz="2000" b="0" u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Tiago Emmanuel Nunes Braga (IBICT) -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None/>
            </a:pPr>
            <a:r>
              <a:rPr lang="pt-BR" sz="2000" b="0" u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Email: tiagobraga@ibict.br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 b="0" u="none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None/>
            </a:pPr>
            <a:r>
              <a:rPr lang="pt-BR" sz="2000" b="0" u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Michelli Costa (UNB)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None/>
            </a:pPr>
            <a:r>
              <a:rPr lang="pt-BR" sz="2000" b="0" u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Email: michelli@unb.br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 b="0" u="none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Google Shape;239;gf74e336e99_0_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40" name="Google Shape;240;gf74e336e99_0_2"/>
          <p:cNvSpPr/>
          <p:nvPr/>
        </p:nvSpPr>
        <p:spPr>
          <a:xfrm>
            <a:off x="314960" y="2164202"/>
            <a:ext cx="11704200" cy="101400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f74e336e99_0_2"/>
          <p:cNvSpPr/>
          <p:nvPr/>
        </p:nvSpPr>
        <p:spPr>
          <a:xfrm>
            <a:off x="325120" y="274442"/>
            <a:ext cx="11704200" cy="101400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gf74e336e99_0_2"/>
          <p:cNvSpPr txBox="1"/>
          <p:nvPr/>
        </p:nvSpPr>
        <p:spPr>
          <a:xfrm>
            <a:off x="6075680" y="711916"/>
            <a:ext cx="71424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243" name="Google Shape;243;gf74e336e99_0_2"/>
          <p:cNvSpPr txBox="1"/>
          <p:nvPr/>
        </p:nvSpPr>
        <p:spPr>
          <a:xfrm>
            <a:off x="4063365" y="478653"/>
            <a:ext cx="65418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244" name="Google Shape;244;gf74e336e99_0_2"/>
          <p:cNvSpPr txBox="1"/>
          <p:nvPr/>
        </p:nvSpPr>
        <p:spPr>
          <a:xfrm>
            <a:off x="5389880" y="1591510"/>
            <a:ext cx="4257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245" name="Google Shape;245;gf74e336e99_0_2"/>
          <p:cNvSpPr txBox="1"/>
          <p:nvPr/>
        </p:nvSpPr>
        <p:spPr>
          <a:xfrm>
            <a:off x="3403600" y="1309115"/>
            <a:ext cx="9591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246" name="Google Shape;246;gf74e336e99_0_2"/>
          <p:cNvSpPr/>
          <p:nvPr/>
        </p:nvSpPr>
        <p:spPr>
          <a:xfrm>
            <a:off x="0" y="5832764"/>
            <a:ext cx="580500" cy="439800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gf74e336e99_0_2"/>
          <p:cNvSpPr/>
          <p:nvPr/>
        </p:nvSpPr>
        <p:spPr>
          <a:xfrm rot="-5400000">
            <a:off x="11133668" y="6423669"/>
            <a:ext cx="427800" cy="452700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f74e336e99_0_2"/>
          <p:cNvSpPr txBox="1"/>
          <p:nvPr/>
        </p:nvSpPr>
        <p:spPr>
          <a:xfrm>
            <a:off x="6178425" y="2489475"/>
            <a:ext cx="6013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>
                <a:latin typeface="Calibri"/>
                <a:ea typeface="Calibri"/>
                <a:cs typeface="Calibri"/>
                <a:sym typeface="Calibri"/>
              </a:rPr>
              <a:t>Conjuntos de dados mantidos atualizados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9" name="Google Shape;249;gf74e336e99_0_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78413" y="2844450"/>
            <a:ext cx="5850918" cy="3963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gf74e336e99_0_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35742" y="2844450"/>
            <a:ext cx="5242683" cy="3551499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gf74e336e99_0_2"/>
          <p:cNvSpPr txBox="1"/>
          <p:nvPr/>
        </p:nvSpPr>
        <p:spPr>
          <a:xfrm>
            <a:off x="550338" y="2489475"/>
            <a:ext cx="6013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>
                <a:latin typeface="Calibri"/>
                <a:ea typeface="Calibri"/>
                <a:cs typeface="Calibri"/>
                <a:sym typeface="Calibri"/>
              </a:rPr>
              <a:t>Total de conjuntos de dados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Google Shape;25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58" name="Google Shape;258;p10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0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0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261" name="Google Shape;261;p10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262" name="Google Shape;262;p10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263" name="Google Shape;263;p10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264" name="Google Shape;264;p10"/>
          <p:cNvSpPr txBox="1"/>
          <p:nvPr/>
        </p:nvSpPr>
        <p:spPr>
          <a:xfrm>
            <a:off x="1102043" y="2662040"/>
            <a:ext cx="337297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Conclusões</a:t>
            </a:r>
            <a:endParaRPr/>
          </a:p>
        </p:txBody>
      </p:sp>
      <p:sp>
        <p:nvSpPr>
          <p:cNvPr id="265" name="Google Shape;265;p10"/>
          <p:cNvSpPr txBox="1"/>
          <p:nvPr/>
        </p:nvSpPr>
        <p:spPr>
          <a:xfrm>
            <a:off x="1205345" y="3643175"/>
            <a:ext cx="9915873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Abertura dos dados governamentais é um mecanismo de transparência das ações do governo e uma forma para ampliar a prestação de contas do investimento público.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O interesse público é elemento fundamental nas orientações para elaboração e execução do PDA e a consequente abertura dos dados governamentais.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Enquanto o PDA representa o planejamento para implementação do Governo Aberto, a publicação dos CDA é a execução dessa abertura.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Acerca dos CDA, constatou-se que alguns poucos Ministérios são responsáveis pela maioria das submissões. 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A imensa maioria dos CDA estão desatualizados, segundo os critérios propostos neste estudo.</a:t>
            </a:r>
            <a:endParaRPr/>
          </a:p>
        </p:txBody>
      </p:sp>
      <p:sp>
        <p:nvSpPr>
          <p:cNvPr id="266" name="Google Shape;266;p10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0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Google Shape;272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73" name="Google Shape;273;p11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1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1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276" name="Google Shape;276;p11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277" name="Google Shape;277;p11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278" name="Google Shape;278;p11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279" name="Google Shape;279;p11"/>
          <p:cNvSpPr txBox="1"/>
          <p:nvPr/>
        </p:nvSpPr>
        <p:spPr>
          <a:xfrm>
            <a:off x="3294554" y="2584826"/>
            <a:ext cx="655781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Agradecimentos – Financiamentos </a:t>
            </a:r>
            <a:endParaRPr/>
          </a:p>
        </p:txBody>
      </p:sp>
      <p:sp>
        <p:nvSpPr>
          <p:cNvPr id="280" name="Google Shape;280;p11"/>
          <p:cNvSpPr txBox="1"/>
          <p:nvPr/>
        </p:nvSpPr>
        <p:spPr>
          <a:xfrm>
            <a:off x="900544" y="3472157"/>
            <a:ext cx="1034934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IBICT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UNB</a:t>
            </a:r>
            <a:endParaRPr/>
          </a:p>
        </p:txBody>
      </p:sp>
      <p:sp>
        <p:nvSpPr>
          <p:cNvPr id="281" name="Google Shape;281;p11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1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Google Shape;28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88" name="Google Shape;288;p12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2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2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291" name="Google Shape;291;p12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292" name="Google Shape;292;p12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293" name="Google Shape;293;p12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294" name="Google Shape;294;p12"/>
          <p:cNvSpPr txBox="1"/>
          <p:nvPr/>
        </p:nvSpPr>
        <p:spPr>
          <a:xfrm>
            <a:off x="4908276" y="2662040"/>
            <a:ext cx="276337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Contatos</a:t>
            </a:r>
            <a:endParaRPr/>
          </a:p>
        </p:txBody>
      </p:sp>
      <p:sp>
        <p:nvSpPr>
          <p:cNvPr id="295" name="Google Shape;295;p12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2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2"/>
          <p:cNvSpPr txBox="1"/>
          <p:nvPr/>
        </p:nvSpPr>
        <p:spPr>
          <a:xfrm>
            <a:off x="814046" y="3769355"/>
            <a:ext cx="5656028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None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Tiago Emmanuel Nunes Braga (IBICT) -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None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Email: tiagobraga@ibict.br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None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Michelli Costa (UNB)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None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Email: michelli@unb.br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Google Shape;302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303" name="Google Shape;303;p13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3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3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306" name="Google Shape;306;p13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307" name="Google Shape;307;p13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308" name="Google Shape;308;p13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309" name="Google Shape;309;p13"/>
          <p:cNvSpPr txBox="1"/>
          <p:nvPr/>
        </p:nvSpPr>
        <p:spPr>
          <a:xfrm>
            <a:off x="2672059" y="2323674"/>
            <a:ext cx="655781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Principais referências</a:t>
            </a:r>
            <a:endParaRPr/>
          </a:p>
        </p:txBody>
      </p:sp>
      <p:sp>
        <p:nvSpPr>
          <p:cNvPr id="310" name="Google Shape;310;p13"/>
          <p:cNvSpPr txBox="1"/>
          <p:nvPr/>
        </p:nvSpPr>
        <p:spPr>
          <a:xfrm>
            <a:off x="618054" y="2946456"/>
            <a:ext cx="10308418" cy="4247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800"/>
              <a:buFont typeface="Garamond"/>
              <a:buNone/>
            </a:pPr>
            <a:r>
              <a:rPr lang="pt-BR" sz="18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BRASIL, PRESIDÊNCIA DA REPÚBLICA. Decreto no 8.777, de 11 de Maio de 2016. Institui a Política de Dados Abertos do Poder Executivo federal. 11 maio 2016. Disponível em: http://www.planalto.gov.br/ccivil_03/_ato2015-2018/2016/decreto/d8777.htm. Acesso em: 30 abr. 2021.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800"/>
              <a:buFont typeface="Garamond"/>
              <a:buNone/>
            </a:pPr>
            <a:r>
              <a:rPr lang="pt-BR" sz="18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CGU. Guia de Transparência Ativa (GTA) para os órgãos e entidades do Poder Executivo Federal. 2019. Disponível em: https://www.gov.br/acessoainformacao/pt-br/lai-para-sic/guias-e-orientacoes/gta-6a-versao-2019.pdf.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800"/>
              <a:buFont typeface="Garamond"/>
              <a:buNone/>
            </a:pPr>
            <a:r>
              <a:rPr lang="pt-BR" sz="18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MCDERMOTT, Patrice. Building open government. Government Information Quarterly, Special Issue: Open/Transparent Government. v. 27, n. 4, p. 401–413, 1 out. 2010. https://doi.org/10.1016/j.giq.2010.07.002.</a:t>
            </a:r>
            <a:endParaRPr sz="18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800"/>
              <a:buFont typeface="Garamond"/>
              <a:buNone/>
            </a:pPr>
            <a:r>
              <a:rPr lang="pt-BR" sz="18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OLIVEIRA, Daniel. Governo Aberto: O Princípio da Transparência. In: ENAPG, 2019. Fortaleza (CE): [s. n.], 2019.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11" name="Google Shape;311;p13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3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15" name="Google Shape;115;p2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2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118" name="Google Shape;118;p2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119" name="Google Shape;119;p2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120" name="Google Shape;120;p2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121" name="Google Shape;121;p2"/>
          <p:cNvSpPr txBox="1"/>
          <p:nvPr/>
        </p:nvSpPr>
        <p:spPr>
          <a:xfrm>
            <a:off x="1102043" y="2662040"/>
            <a:ext cx="337297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Introdução</a:t>
            </a:r>
            <a:endParaRPr/>
          </a:p>
        </p:txBody>
      </p:sp>
      <p:sp>
        <p:nvSpPr>
          <p:cNvPr id="122" name="Google Shape;122;p2"/>
          <p:cNvSpPr txBox="1"/>
          <p:nvPr/>
        </p:nvSpPr>
        <p:spPr>
          <a:xfrm>
            <a:off x="1102042" y="3643175"/>
            <a:ext cx="9912321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Demandas sociais por mais controle da atuação governamental – memorando para Transparência e Governo Aberto e declaração da OGP 2011.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Lei de acesso à informação (LAI, 2011).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Princípio da transparência (CGU, 2014)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Abertura de dados e informações governamentais e seus Planos de Dados Abertos (PDA) e Conjunto de Dados Abertos (CDA).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Impactos das mudanças ministeriais na política do Governo Federal.</a:t>
            </a:r>
            <a:endParaRPr/>
          </a:p>
        </p:txBody>
      </p:sp>
      <p:sp>
        <p:nvSpPr>
          <p:cNvPr id="123" name="Google Shape;123;p2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2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30" name="Google Shape;130;p3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3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133" name="Google Shape;133;p3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134" name="Google Shape;134;p3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135" name="Google Shape;135;p3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136" name="Google Shape;136;p3"/>
          <p:cNvSpPr txBox="1"/>
          <p:nvPr/>
        </p:nvSpPr>
        <p:spPr>
          <a:xfrm>
            <a:off x="1102043" y="2662040"/>
            <a:ext cx="337297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Marco teórico</a:t>
            </a:r>
            <a:endParaRPr/>
          </a:p>
        </p:txBody>
      </p:sp>
      <p:sp>
        <p:nvSpPr>
          <p:cNvPr id="137" name="Google Shape;137;p3"/>
          <p:cNvSpPr txBox="1"/>
          <p:nvPr/>
        </p:nvSpPr>
        <p:spPr>
          <a:xfrm>
            <a:off x="1102043" y="3643175"/>
            <a:ext cx="10019176" cy="2554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Cultura da transparência: princípio da transparência e estratégia da transparência ativa (CGU, 2014; OLIVEIRA, 2019; BRASIL, PRESIDÊNCIA DA REPÚBLICA, 2016).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Participação social nas gestões governamentais e mecanismos de fiscalização (Maciel, 2019; Modesto, 2005;  Di Pietro, 1993).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Requisitos para abertura dos dados governamentais (NEVES, 2013; BRASIL, 2017, OGP, 2014, Decreto nº 8.777 de 2016) </a:t>
            </a:r>
            <a:endParaRPr sz="20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571500" marR="0" lvl="0" indent="-444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sz="20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571500" marR="0" lvl="0" indent="-444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sz="20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38" name="Google Shape;138;p3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3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46" name="Google Shape;146;p4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4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4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149" name="Google Shape;149;p4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150" name="Google Shape;150;p4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151" name="Google Shape;151;p4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152" name="Google Shape;152;p4"/>
          <p:cNvSpPr txBox="1"/>
          <p:nvPr/>
        </p:nvSpPr>
        <p:spPr>
          <a:xfrm>
            <a:off x="1102043" y="2662040"/>
            <a:ext cx="337297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Métodos</a:t>
            </a:r>
            <a:endParaRPr/>
          </a:p>
        </p:txBody>
      </p:sp>
      <p:sp>
        <p:nvSpPr>
          <p:cNvPr id="153" name="Google Shape;153;p4"/>
          <p:cNvSpPr txBox="1"/>
          <p:nvPr/>
        </p:nvSpPr>
        <p:spPr>
          <a:xfrm>
            <a:off x="1196512" y="3611186"/>
            <a:ext cx="9924706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Abordagem mista, pesquisa documental e análise descritiva.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Universo de análise: 16 órgãos da Administração Direta Federal.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Fonte de dados sobre os PDA: Painel de Monitoramento de Dados Abertos da CGU e nos próprios documentos.</a:t>
            </a:r>
            <a:endParaRPr/>
          </a:p>
          <a:p>
            <a:pPr marL="1085850" marR="0" lvl="1" indent="-3429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–"/>
            </a:pPr>
            <a:r>
              <a:rPr lang="pt-BR" sz="2000" b="0" i="0" u="none" strike="noStrike" cap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publicação do documento, seus mecanismos para interação social e indicação das bases de dados a serem priorizadas.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Fonte de dados sobre dos CDA: Portal dados.gov.br</a:t>
            </a:r>
            <a:endParaRPr/>
          </a:p>
          <a:p>
            <a:pPr marL="1085850" marR="0" lvl="1" indent="-3429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–"/>
            </a:pPr>
            <a:r>
              <a:rPr lang="pt-BR" sz="2000" b="0" i="0" u="none" strike="noStrike" cap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data de criação e a data da última atualização [critério para identificação da atualização do CDA].</a:t>
            </a:r>
            <a:endParaRPr/>
          </a:p>
        </p:txBody>
      </p:sp>
      <p:sp>
        <p:nvSpPr>
          <p:cNvPr id="154" name="Google Shape;154;p4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4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61" name="Google Shape;161;p5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5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164" name="Google Shape;164;p5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165" name="Google Shape;165;p5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166" name="Google Shape;166;p5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167" name="Google Shape;167;p5"/>
          <p:cNvSpPr txBox="1"/>
          <p:nvPr/>
        </p:nvSpPr>
        <p:spPr>
          <a:xfrm>
            <a:off x="1102043" y="2662040"/>
            <a:ext cx="3372975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Planos de dados Abertos dos Ministérios do Governo Brasileiro  </a:t>
            </a:r>
            <a:endParaRPr/>
          </a:p>
        </p:txBody>
      </p:sp>
      <p:sp>
        <p:nvSpPr>
          <p:cNvPr id="168" name="Google Shape;168;p5"/>
          <p:cNvSpPr txBox="1"/>
          <p:nvPr/>
        </p:nvSpPr>
        <p:spPr>
          <a:xfrm>
            <a:off x="1102043" y="3643175"/>
            <a:ext cx="10019176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444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sz="20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571500" marR="0" lvl="0" indent="-444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sz="20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69" name="Google Shape;169;p5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5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1" name="Google Shape;171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16111" y="2327226"/>
            <a:ext cx="5604577" cy="45103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Google Shape;17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78" name="Google Shape;178;p6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181" name="Google Shape;181;p6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182" name="Google Shape;182;p6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183" name="Google Shape;183;p6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184" name="Google Shape;184;p6"/>
          <p:cNvSpPr txBox="1"/>
          <p:nvPr/>
        </p:nvSpPr>
        <p:spPr>
          <a:xfrm>
            <a:off x="1102043" y="2662040"/>
            <a:ext cx="10074876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Mecanismos para interação social nos planos de dados abertos entre os ministérios do governo brasileiro</a:t>
            </a:r>
            <a:endParaRPr/>
          </a:p>
        </p:txBody>
      </p:sp>
      <p:sp>
        <p:nvSpPr>
          <p:cNvPr id="185" name="Google Shape;185;p6"/>
          <p:cNvSpPr txBox="1"/>
          <p:nvPr/>
        </p:nvSpPr>
        <p:spPr>
          <a:xfrm>
            <a:off x="1219201" y="3643175"/>
            <a:ext cx="10074876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A participação social é apresentada como requisito para a definição das prioridades de cada instituição para abertura dos seus dados.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De maneira geral, foram apresentadas três formas predominantes: </a:t>
            </a:r>
            <a:endParaRPr/>
          </a:p>
          <a:p>
            <a:pPr marL="1085850" marR="0" lvl="1" indent="-3429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–"/>
            </a:pPr>
            <a:r>
              <a:rPr lang="pt-BR" sz="2000" b="0" i="0" u="none" strike="noStrike" cap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ouvidoria [em 9 dos 15 documentos]; </a:t>
            </a:r>
            <a:endParaRPr/>
          </a:p>
          <a:p>
            <a:pPr marL="1085850" marR="0" lvl="1" indent="-3429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–"/>
            </a:pPr>
            <a:r>
              <a:rPr lang="pt-BR" sz="2000" b="0" i="0" u="none" strike="noStrike" cap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Sistema Eletrônico de Informações ao Cidadão (e-SIC) e Plataforma Fala.br [8 dos 15]; </a:t>
            </a:r>
            <a:endParaRPr/>
          </a:p>
          <a:p>
            <a:pPr marL="1085850" marR="0" lvl="1" indent="-3429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–"/>
            </a:pPr>
            <a:r>
              <a:rPr lang="pt-BR" sz="2000" b="0" i="0" u="none" strike="noStrike" cap="none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consulta pública [9 dos 15].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Apresentação nos PDA das matrizes de priorização das bases de dados em função dos resultados obtidos por meio da interação com a sociedade: Ministérios da Agricultura, Pecuária e Abastecimento; Comunicações; Saúde; Infraestrutura; Justiça e Segurança Pública; e Mulher, Família e Direitos Humanos </a:t>
            </a:r>
            <a:endParaRPr/>
          </a:p>
          <a:p>
            <a:pPr marL="571500" marR="0" lvl="0" indent="-444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sz="2000">
              <a:solidFill>
                <a:srgbClr val="1E4E7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86" name="Google Shape;186;p6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94" name="Google Shape;194;p7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197" name="Google Shape;197;p7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198" name="Google Shape;198;p7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199" name="Google Shape;199;p7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200" name="Google Shape;200;p7"/>
          <p:cNvSpPr txBox="1"/>
          <p:nvPr/>
        </p:nvSpPr>
        <p:spPr>
          <a:xfrm>
            <a:off x="1102043" y="2662040"/>
            <a:ext cx="3353051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Bases de dados indicadas nos planos de dados abertos entre os ministérios do governo brasileiro</a:t>
            </a:r>
            <a:endParaRPr/>
          </a:p>
        </p:txBody>
      </p:sp>
      <p:sp>
        <p:nvSpPr>
          <p:cNvPr id="201" name="Google Shape;201;p7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7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3" name="Google Shape;203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28393" y="2277034"/>
            <a:ext cx="4780013" cy="4382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10" name="Google Shape;210;p8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8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8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213" name="Google Shape;213;p8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214" name="Google Shape;214;p8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215" name="Google Shape;215;p8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216" name="Google Shape;216;p8"/>
          <p:cNvSpPr txBox="1"/>
          <p:nvPr/>
        </p:nvSpPr>
        <p:spPr>
          <a:xfrm>
            <a:off x="1102043" y="2662040"/>
            <a:ext cx="10720989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Garamond"/>
              <a:buNone/>
            </a:pPr>
            <a:r>
              <a:rPr lang="pt-BR" sz="3200" b="1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CONJUNTOS DE DADOS ABERTOS DOS MINISTÉRIOS DO GOVERNO BRASILEIRO</a:t>
            </a:r>
            <a:endParaRPr/>
          </a:p>
        </p:txBody>
      </p:sp>
      <p:sp>
        <p:nvSpPr>
          <p:cNvPr id="217" name="Google Shape;217;p8"/>
          <p:cNvSpPr txBox="1"/>
          <p:nvPr/>
        </p:nvSpPr>
        <p:spPr>
          <a:xfrm>
            <a:off x="1219201" y="3643175"/>
            <a:ext cx="10074876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Portal dados.gov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À exceção do Ministério das Comunicações, todos os ministérios possuem páginas no portal dados.gov.br para a publicação de seus conjuntos de dados abertos. 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Ao todo, desde janeiro de 2012, foram disponibilizados nas páginas dos ministérios existentes no portal de dados mantido pela CGU 834 conjuntos de dados abertos.</a:t>
            </a:r>
            <a:endParaRPr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00"/>
              <a:buFont typeface="Garamond"/>
              <a:buChar char="•"/>
            </a:pPr>
            <a:r>
              <a:rPr lang="pt-BR" sz="2000">
                <a:solidFill>
                  <a:srgbClr val="1E4E79"/>
                </a:solidFill>
                <a:latin typeface="Garamond"/>
                <a:ea typeface="Garamond"/>
                <a:cs typeface="Garamond"/>
                <a:sym typeface="Garamond"/>
              </a:rPr>
              <a:t>22% de atualizações nos CDA analisados.</a:t>
            </a:r>
            <a:endParaRPr/>
          </a:p>
        </p:txBody>
      </p:sp>
      <p:sp>
        <p:nvSpPr>
          <p:cNvPr id="218" name="Google Shape;218;p8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Google Shape;224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390" y="536726"/>
            <a:ext cx="2264410" cy="1476535"/>
          </a:xfrm>
          <a:prstGeom prst="rect">
            <a:avLst/>
          </a:prstGeom>
          <a:noFill/>
          <a:ln w="9525" cap="flat" cmpd="sng">
            <a:solidFill>
              <a:srgbClr val="FF9A2D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25" name="Google Shape;225;p9"/>
          <p:cNvSpPr/>
          <p:nvPr/>
        </p:nvSpPr>
        <p:spPr>
          <a:xfrm>
            <a:off x="314960" y="216420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325120" y="274442"/>
            <a:ext cx="11704320" cy="10147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9"/>
          <p:cNvSpPr txBox="1"/>
          <p:nvPr/>
        </p:nvSpPr>
        <p:spPr>
          <a:xfrm>
            <a:off x="6075680" y="711916"/>
            <a:ext cx="71424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XXI ENANCIB</a:t>
            </a:r>
            <a:endParaRPr/>
          </a:p>
        </p:txBody>
      </p:sp>
      <p:sp>
        <p:nvSpPr>
          <p:cNvPr id="228" name="Google Shape;228;p9"/>
          <p:cNvSpPr txBox="1"/>
          <p:nvPr/>
        </p:nvSpPr>
        <p:spPr>
          <a:xfrm>
            <a:off x="4063365" y="478653"/>
            <a:ext cx="65417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Encontro Nacional de Pesquisa e Pós-graduação em Ciência da Informação</a:t>
            </a:r>
            <a:endParaRPr/>
          </a:p>
        </p:txBody>
      </p:sp>
      <p:sp>
        <p:nvSpPr>
          <p:cNvPr id="229" name="Google Shape;229;p9"/>
          <p:cNvSpPr txBox="1"/>
          <p:nvPr/>
        </p:nvSpPr>
        <p:spPr>
          <a:xfrm>
            <a:off x="5389880" y="1591510"/>
            <a:ext cx="425704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PPGCI IBICT UFRJ – Capes – CNPq - Faperj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de Janeiro - 25 a 29 de outubro de 2021</a:t>
            </a:r>
            <a:endParaRPr/>
          </a:p>
        </p:txBody>
      </p:sp>
      <p:sp>
        <p:nvSpPr>
          <p:cNvPr id="230" name="Google Shape;230;p9"/>
          <p:cNvSpPr txBox="1"/>
          <p:nvPr/>
        </p:nvSpPr>
        <p:spPr>
          <a:xfrm>
            <a:off x="3403600" y="1309115"/>
            <a:ext cx="95910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anos de Ciência da Informação no Brasil: diversidade, saberes e transformação social </a:t>
            </a:r>
            <a:endParaRPr/>
          </a:p>
        </p:txBody>
      </p:sp>
      <p:sp>
        <p:nvSpPr>
          <p:cNvPr id="231" name="Google Shape;231;p9"/>
          <p:cNvSpPr/>
          <p:nvPr/>
        </p:nvSpPr>
        <p:spPr>
          <a:xfrm>
            <a:off x="0" y="5832764"/>
            <a:ext cx="580390" cy="439853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9"/>
          <p:cNvSpPr/>
          <p:nvPr/>
        </p:nvSpPr>
        <p:spPr>
          <a:xfrm rot="-5400000">
            <a:off x="11133671" y="6423644"/>
            <a:ext cx="427822" cy="452728"/>
          </a:xfrm>
          <a:prstGeom prst="rect">
            <a:avLst/>
          </a:prstGeom>
          <a:solidFill>
            <a:srgbClr val="FF9A2D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3" name="Google Shape;233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63365" y="2416630"/>
            <a:ext cx="7865251" cy="4287521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9"/>
          <p:cNvSpPr txBox="1"/>
          <p:nvPr/>
        </p:nvSpPr>
        <p:spPr>
          <a:xfrm>
            <a:off x="2210925" y="2189475"/>
            <a:ext cx="7635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>
                <a:latin typeface="Calibri"/>
                <a:ea typeface="Calibri"/>
                <a:cs typeface="Calibri"/>
                <a:sym typeface="Calibri"/>
              </a:rPr>
              <a:t>Conjuntos de dados por ministério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0EA19112B1704096FC33C5847E0014" ma:contentTypeVersion="40" ma:contentTypeDescription="Crie um novo documento." ma:contentTypeScope="" ma:versionID="2b6907f231607b5530998f4d6c468645">
  <xsd:schema xmlns:xsd="http://www.w3.org/2001/XMLSchema" xmlns:xs="http://www.w3.org/2001/XMLSchema" xmlns:p="http://schemas.microsoft.com/office/2006/metadata/properties" xmlns:ns2="54d6b75a-4ec5-4864-9a75-270ad894f992" xmlns:ns3="e2d8da9c-4d5b-4563-ae55-33da750cb4c8" targetNamespace="http://schemas.microsoft.com/office/2006/metadata/properties" ma:root="true" ma:fieldsID="c411242554dbd4f0c474c94bf06f98f3" ns2:_="" ns3:_="">
    <xsd:import namespace="54d6b75a-4ec5-4864-9a75-270ad894f992"/>
    <xsd:import namespace="e2d8da9c-4d5b-4563-ae55-33da750cb4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Detalh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d6b75a-4ec5-4864-9a75-270ad894f9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NotebookType" ma:index="14" nillable="true" ma:displayName="Notebook Type" ma:internalName="NotebookType">
      <xsd:simpleType>
        <xsd:restriction base="dms:Text"/>
      </xsd:simpleType>
    </xsd:element>
    <xsd:element name="FolderType" ma:index="15" nillable="true" ma:displayName="Folder Type" ma:internalName="FolderType">
      <xsd:simpleType>
        <xsd:restriction base="dms:Text"/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msChannelId" ma:index="18" nillable="true" ma:displayName="Teams Channel Id" ma:internalName="TeamsChannelId">
      <xsd:simpleType>
        <xsd:restriction base="dms:Text"/>
      </xsd:simpleType>
    </xsd:element>
    <xsd:element name="Owner" ma:index="19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0" nillable="true" ma:displayName="Math Settings" ma:internalName="Math_Settings">
      <xsd:simpleType>
        <xsd:restriction base="dms:Text"/>
      </xsd:simpleType>
    </xsd:element>
    <xsd:element name="DefaultSectionNames" ma:index="2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2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23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24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25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6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7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8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9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30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31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32" nillable="true" ma:displayName="Is Collaboration Space Locked" ma:internalName="Is_Collaboration_Space_Locked">
      <xsd:simpleType>
        <xsd:restriction base="dms:Boolean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Teams_Channel_Section_Location" ma:index="34" nillable="true" ma:displayName="Teams Channel Section Location" ma:internalName="Teams_Channel_Section_Location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3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8" nillable="true" ma:displayName="Length (seconds)" ma:internalName="MediaLengthInSeconds" ma:readOnly="true">
      <xsd:simpleType>
        <xsd:restriction base="dms:Unknown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43" nillable="true" ma:taxonomy="true" ma:internalName="lcf76f155ced4ddcb4097134ff3c332f" ma:taxonomyFieldName="MediaServiceImageTags" ma:displayName="Marcações de imagem" ma:readOnly="false" ma:fieldId="{5cf76f15-5ced-4ddc-b409-7134ff3c332f}" ma:taxonomyMulti="true" ma:sspId="242374f3-4cab-4e95-b6f7-35998408ef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etalhes" ma:index="45" nillable="true" ma:displayName="O que inserir?" ma:description="Descrição do que poderá ser encontrado em cada pasta." ma:format="Dropdown" ma:internalName="Detalhes">
      <xsd:simpleType>
        <xsd:restriction base="dms:Note">
          <xsd:maxLength value="255"/>
        </xsd:restriction>
      </xsd:simpleType>
    </xsd:element>
    <xsd:element name="MediaServiceObjectDetectorVersions" ma:index="4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d8da9c-4d5b-4563-ae55-33da750cb4c8" elementFormDefault="qualified">
    <xsd:import namespace="http://schemas.microsoft.com/office/2006/documentManagement/types"/>
    <xsd:import namespace="http://schemas.microsoft.com/office/infopath/2007/PartnerControls"/>
    <xsd:element name="SharedWithUsers" ma:index="4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44" nillable="true" ma:displayName="Taxonomy Catch All Column" ma:hidden="true" ma:list="{67848ad6-2ffa-4d95-a1ce-aa652451d371}" ma:internalName="TaxCatchAll" ma:showField="CatchAllData" ma:web="e2d8da9c-4d5b-4563-ae55-33da750cb4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61B8EC-DBBF-4C39-B62A-B8FCB60903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57E4BF-F79A-4E83-B4F5-95710F7676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d6b75a-4ec5-4864-9a75-270ad894f992"/>
    <ds:schemaRef ds:uri="e2d8da9c-4d5b-4563-ae55-33da750cb4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14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Fernanda</dc:creator>
  <cp:revision>1</cp:revision>
  <dcterms:created xsi:type="dcterms:W3CDTF">2021-09-23T18:49:20Z</dcterms:created>
  <dcterms:modified xsi:type="dcterms:W3CDTF">2024-04-26T10:06:29Z</dcterms:modified>
</cp:coreProperties>
</file>