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9"/>
  </p:notesMasterIdLst>
  <p:sldIdLst>
    <p:sldId id="258" r:id="rId2"/>
    <p:sldId id="259" r:id="rId3"/>
    <p:sldId id="262" r:id="rId4"/>
    <p:sldId id="260" r:id="rId5"/>
    <p:sldId id="261" r:id="rId6"/>
    <p:sldId id="264" r:id="rId7"/>
    <p:sldId id="267" r:id="rId8"/>
  </p:sldIdLst>
  <p:sldSz cx="9144000" cy="6858000" type="screen4x3"/>
  <p:notesSz cx="6797675" cy="987425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2">
          <p15:clr>
            <a:srgbClr val="A4A3A4"/>
          </p15:clr>
        </p15:guide>
        <p15:guide id="2" pos="29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00"/>
    <a:srgbClr val="FF0000"/>
    <a:srgbClr val="FFFF00"/>
    <a:srgbClr val="FF00FF"/>
    <a:srgbClr val="FFFF66"/>
    <a:srgbClr val="0000CC"/>
    <a:srgbClr val="9900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776" autoAdjust="0"/>
  </p:normalViewPr>
  <p:slideViewPr>
    <p:cSldViewPr snapToGrid="0">
      <p:cViewPr varScale="1">
        <p:scale>
          <a:sx n="47" d="100"/>
          <a:sy n="47" d="100"/>
        </p:scale>
        <p:origin x="-90" y="-126"/>
      </p:cViewPr>
      <p:guideLst>
        <p:guide orient="horz" pos="762"/>
        <p:guide pos="29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06" tIns="45953" rIns="91906" bIns="45953" numCol="1" anchor="t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pt-BR" alt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06" tIns="45953" rIns="91906" bIns="45953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endParaRPr lang="pt-BR" altLang="en-US"/>
          </a:p>
        </p:txBody>
      </p:sp>
      <p:sp>
        <p:nvSpPr>
          <p:cNvPr id="4915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06" tIns="45953" rIns="91906" bIns="459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 smtClean="0"/>
              <a:t>Clique para editar os estilos do texto mestre</a:t>
            </a:r>
          </a:p>
          <a:p>
            <a:pPr lvl="1"/>
            <a:r>
              <a:rPr lang="pt-BR" altLang="en-US" smtClean="0"/>
              <a:t>Segundo nível</a:t>
            </a:r>
          </a:p>
          <a:p>
            <a:pPr lvl="2"/>
            <a:r>
              <a:rPr lang="pt-BR" altLang="en-US" smtClean="0"/>
              <a:t>Terceiro nível</a:t>
            </a:r>
          </a:p>
          <a:p>
            <a:pPr lvl="3"/>
            <a:r>
              <a:rPr lang="pt-BR" altLang="en-US" smtClean="0"/>
              <a:t>Quarto nível</a:t>
            </a:r>
          </a:p>
          <a:p>
            <a:pPr lvl="4"/>
            <a:r>
              <a:rPr lang="pt-BR" altLang="en-US" smtClean="0"/>
              <a:t>Quinto nível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06" tIns="45953" rIns="91906" bIns="45953" numCol="1" anchor="b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pt-BR" alt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78950"/>
            <a:ext cx="29448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06" tIns="45953" rIns="91906" bIns="45953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fld id="{837FE4A0-4916-4BF1-B563-EA0AFACA725A}" type="slidenum">
              <a:rPr lang="pt-BR" altLang="en-US"/>
              <a:pPr/>
              <a:t>‹#›</a:t>
            </a:fld>
            <a:endParaRPr lang="pt-B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en-US"/>
              <a:t>DSMS TI 006</a:t>
            </a:r>
          </a:p>
        </p:txBody>
      </p:sp>
    </p:spTree>
    <p:extLst>
      <p:ext uri="{BB962C8B-B14F-4D97-AF65-F5344CB8AC3E}">
        <p14:creationId xmlns:p14="http://schemas.microsoft.com/office/powerpoint/2010/main" val="3612835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en-US"/>
              <a:t>DSMS TI 006</a:t>
            </a:r>
          </a:p>
        </p:txBody>
      </p:sp>
    </p:spTree>
    <p:extLst>
      <p:ext uri="{BB962C8B-B14F-4D97-AF65-F5344CB8AC3E}">
        <p14:creationId xmlns:p14="http://schemas.microsoft.com/office/powerpoint/2010/main" val="3796202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3" y="188913"/>
            <a:ext cx="2057400" cy="5245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6019800" cy="52451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en-US"/>
              <a:t>DSMS TI 006</a:t>
            </a:r>
          </a:p>
        </p:txBody>
      </p:sp>
    </p:spTree>
    <p:extLst>
      <p:ext uri="{BB962C8B-B14F-4D97-AF65-F5344CB8AC3E}">
        <p14:creationId xmlns:p14="http://schemas.microsoft.com/office/powerpoint/2010/main" val="1077426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4175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55650" y="908050"/>
            <a:ext cx="3894138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188" y="908050"/>
            <a:ext cx="3895725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51275" y="6165850"/>
            <a:ext cx="2592388" cy="287338"/>
          </a:xfrm>
        </p:spPr>
        <p:txBody>
          <a:bodyPr/>
          <a:lstStyle>
            <a:lvl1pPr>
              <a:defRPr/>
            </a:lvl1pPr>
          </a:lstStyle>
          <a:p>
            <a:r>
              <a:rPr lang="pt-BR" altLang="en-US"/>
              <a:t>DSMS TI 006</a:t>
            </a:r>
          </a:p>
        </p:txBody>
      </p:sp>
    </p:spTree>
    <p:extLst>
      <p:ext uri="{BB962C8B-B14F-4D97-AF65-F5344CB8AC3E}">
        <p14:creationId xmlns:p14="http://schemas.microsoft.com/office/powerpoint/2010/main" val="746076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en-US"/>
              <a:t>DSMS TI 006</a:t>
            </a:r>
          </a:p>
        </p:txBody>
      </p:sp>
    </p:spTree>
    <p:extLst>
      <p:ext uri="{BB962C8B-B14F-4D97-AF65-F5344CB8AC3E}">
        <p14:creationId xmlns:p14="http://schemas.microsoft.com/office/powerpoint/2010/main" val="252205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en-US"/>
              <a:t>DSMS TI 006</a:t>
            </a:r>
          </a:p>
        </p:txBody>
      </p:sp>
    </p:spTree>
    <p:extLst>
      <p:ext uri="{BB962C8B-B14F-4D97-AF65-F5344CB8AC3E}">
        <p14:creationId xmlns:p14="http://schemas.microsoft.com/office/powerpoint/2010/main" val="24193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650" y="908050"/>
            <a:ext cx="3894138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188" y="908050"/>
            <a:ext cx="3895725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en-US"/>
              <a:t>DSMS TI 006</a:t>
            </a:r>
          </a:p>
        </p:txBody>
      </p:sp>
    </p:spTree>
    <p:extLst>
      <p:ext uri="{BB962C8B-B14F-4D97-AF65-F5344CB8AC3E}">
        <p14:creationId xmlns:p14="http://schemas.microsoft.com/office/powerpoint/2010/main" val="3134828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en-US"/>
              <a:t>DSMS TI 006</a:t>
            </a:r>
          </a:p>
        </p:txBody>
      </p:sp>
    </p:spTree>
    <p:extLst>
      <p:ext uri="{BB962C8B-B14F-4D97-AF65-F5344CB8AC3E}">
        <p14:creationId xmlns:p14="http://schemas.microsoft.com/office/powerpoint/2010/main" val="2926465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en-US"/>
              <a:t>DSMS TI 006</a:t>
            </a:r>
          </a:p>
        </p:txBody>
      </p:sp>
    </p:spTree>
    <p:extLst>
      <p:ext uri="{BB962C8B-B14F-4D97-AF65-F5344CB8AC3E}">
        <p14:creationId xmlns:p14="http://schemas.microsoft.com/office/powerpoint/2010/main" val="778907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en-US"/>
              <a:t>DSMS TI 006</a:t>
            </a:r>
          </a:p>
        </p:txBody>
      </p:sp>
    </p:spTree>
    <p:extLst>
      <p:ext uri="{BB962C8B-B14F-4D97-AF65-F5344CB8AC3E}">
        <p14:creationId xmlns:p14="http://schemas.microsoft.com/office/powerpoint/2010/main" val="220581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en-US"/>
              <a:t>DSMS TI 006</a:t>
            </a:r>
          </a:p>
        </p:txBody>
      </p:sp>
    </p:spTree>
    <p:extLst>
      <p:ext uri="{BB962C8B-B14F-4D97-AF65-F5344CB8AC3E}">
        <p14:creationId xmlns:p14="http://schemas.microsoft.com/office/powerpoint/2010/main" val="2484832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altLang="en-US"/>
              <a:t>DSMS TI 006</a:t>
            </a:r>
          </a:p>
        </p:txBody>
      </p:sp>
    </p:spTree>
    <p:extLst>
      <p:ext uri="{BB962C8B-B14F-4D97-AF65-F5344CB8AC3E}">
        <p14:creationId xmlns:p14="http://schemas.microsoft.com/office/powerpoint/2010/main" val="63271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fundo apresentacao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63050" cy="687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95250" y="179388"/>
            <a:ext cx="2095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fld id="{05B06122-1DD3-4019-8BFE-2714FFAD78B8}" type="slidenum">
              <a:rPr lang="pt-BR" altLang="en-US" sz="1000" b="1">
                <a:solidFill>
                  <a:schemeClr val="bg1"/>
                </a:solidFill>
              </a:rPr>
              <a:pPr algn="ctr"/>
              <a:t>‹#›</a:t>
            </a:fld>
            <a:endParaRPr lang="pt-BR" altLang="en-US" sz="1000" b="1">
              <a:solidFill>
                <a:schemeClr val="bg1"/>
              </a:solidFill>
            </a:endParaRP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229600" cy="417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 smtClean="0"/>
              <a:t>Clique para editar o estilo do título mestre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908050"/>
            <a:ext cx="794226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 smtClean="0"/>
              <a:t>Clique para editar os estilos do texto mestre</a:t>
            </a:r>
          </a:p>
          <a:p>
            <a:pPr lvl="1"/>
            <a:r>
              <a:rPr lang="pt-BR" altLang="en-US" smtClean="0"/>
              <a:t>Segundo nível</a:t>
            </a:r>
          </a:p>
          <a:p>
            <a:pPr lvl="2"/>
            <a:r>
              <a:rPr lang="pt-BR" altLang="en-US" smtClean="0"/>
              <a:t>Terceiro nível</a:t>
            </a:r>
          </a:p>
          <a:p>
            <a:pPr lvl="3"/>
            <a:r>
              <a:rPr lang="pt-BR" altLang="en-US" smtClean="0"/>
              <a:t>Quarto nível</a:t>
            </a:r>
          </a:p>
          <a:p>
            <a:pPr lvl="4"/>
            <a:r>
              <a:rPr lang="pt-BR" altLang="en-US" smtClean="0"/>
              <a:t>Quinto nível</a:t>
            </a:r>
          </a:p>
        </p:txBody>
      </p:sp>
      <p:sp>
        <p:nvSpPr>
          <p:cNvPr id="4711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51275" y="6165850"/>
            <a:ext cx="2592388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pt-BR" altLang="en-US"/>
              <a:t>DSMS TI 006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2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BR" altLang="en-US"/>
              <a:t>DSMS TI 006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820738" y="1012825"/>
            <a:ext cx="6408737" cy="312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524" tIns="53762" rIns="107524" bIns="53762"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en-US" sz="3600" b="1">
                <a:solidFill>
                  <a:srgbClr val="336600"/>
                </a:solidFill>
              </a:rPr>
              <a:t>D</a:t>
            </a:r>
            <a:r>
              <a:rPr lang="pt-BR" altLang="en-US" sz="3600" b="1">
                <a:solidFill>
                  <a:schemeClr val="folHlink"/>
                </a:solidFill>
              </a:rPr>
              <a:t>IÁLOGO</a:t>
            </a:r>
            <a:r>
              <a:rPr lang="pt-BR" altLang="en-US" sz="3600" b="1">
                <a:solidFill>
                  <a:srgbClr val="336600"/>
                </a:solidFill>
              </a:rPr>
              <a:t> </a:t>
            </a:r>
            <a:r>
              <a:rPr lang="pt-BR" altLang="en-US" sz="3600" b="1">
                <a:solidFill>
                  <a:schemeClr val="folHlink"/>
                </a:solidFill>
              </a:rPr>
              <a:t>DE</a:t>
            </a:r>
            <a:r>
              <a:rPr lang="pt-BR" altLang="en-US" sz="3600" b="1">
                <a:solidFill>
                  <a:srgbClr val="336600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pt-BR" altLang="en-US" sz="3600" b="1">
                <a:solidFill>
                  <a:srgbClr val="336600"/>
                </a:solidFill>
              </a:rPr>
              <a:t>S</a:t>
            </a:r>
            <a:r>
              <a:rPr lang="pt-BR" altLang="en-US" sz="3600" b="1">
                <a:solidFill>
                  <a:schemeClr val="folHlink"/>
                </a:solidFill>
              </a:rPr>
              <a:t>EGURANÇA, </a:t>
            </a:r>
          </a:p>
          <a:p>
            <a:pPr>
              <a:spcBef>
                <a:spcPct val="50000"/>
              </a:spcBef>
            </a:pPr>
            <a:r>
              <a:rPr lang="pt-BR" altLang="en-US" sz="3600" b="1">
                <a:solidFill>
                  <a:srgbClr val="336600"/>
                </a:solidFill>
              </a:rPr>
              <a:t>M</a:t>
            </a:r>
            <a:r>
              <a:rPr lang="pt-BR" altLang="en-US" sz="3600" b="1">
                <a:solidFill>
                  <a:schemeClr val="folHlink"/>
                </a:solidFill>
              </a:rPr>
              <a:t>EIO</a:t>
            </a:r>
            <a:r>
              <a:rPr lang="pt-BR" altLang="en-US" sz="3600" b="1">
                <a:solidFill>
                  <a:srgbClr val="336600"/>
                </a:solidFill>
              </a:rPr>
              <a:t> </a:t>
            </a:r>
            <a:r>
              <a:rPr lang="pt-BR" altLang="en-US" sz="3600" b="1">
                <a:solidFill>
                  <a:schemeClr val="folHlink"/>
                </a:solidFill>
              </a:rPr>
              <a:t>AMBIENTE E</a:t>
            </a:r>
            <a:r>
              <a:rPr lang="pt-BR" altLang="en-US" sz="3600" b="1">
                <a:solidFill>
                  <a:srgbClr val="336600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pt-BR" altLang="en-US" sz="3600" b="1">
                <a:solidFill>
                  <a:srgbClr val="336600"/>
                </a:solidFill>
              </a:rPr>
              <a:t>S</a:t>
            </a:r>
            <a:r>
              <a:rPr lang="pt-BR" altLang="en-US" sz="3600" b="1">
                <a:solidFill>
                  <a:schemeClr val="folHlink"/>
                </a:solidFill>
              </a:rPr>
              <a:t>AÚDE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-103188" y="4265613"/>
            <a:ext cx="9144001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pt-BR" altLang="en-US" b="1"/>
              <a:t>DSMS TI 006 - </a:t>
            </a:r>
            <a:r>
              <a:rPr lang="pt-BR" altLang="en-US" b="1">
                <a:solidFill>
                  <a:schemeClr val="tx1"/>
                </a:solidFill>
              </a:rPr>
              <a:t>NOVA PATOLOGIA ENTRE USUÁRIOS DE PC</a:t>
            </a:r>
            <a:br>
              <a:rPr lang="pt-BR" altLang="en-US" b="1">
                <a:solidFill>
                  <a:schemeClr val="tx1"/>
                </a:solidFill>
              </a:rPr>
            </a:br>
            <a:r>
              <a:rPr lang="pt-BR" altLang="en-US" b="1">
                <a:solidFill>
                  <a:schemeClr val="tx1"/>
                </a:solidFill>
              </a:rPr>
              <a:t> CVS - </a:t>
            </a:r>
            <a:r>
              <a:rPr lang="pt-BR" altLang="en-US" b="1" i="1"/>
              <a:t>Computer Vision Syndrome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BR" altLang="en-US"/>
              <a:t>DSMS TI 006</a:t>
            </a:r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z="2000" b="1"/>
              <a:t>CVS – COMPUTER VISION SYNDROME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35288" y="908050"/>
            <a:ext cx="5724525" cy="4525963"/>
          </a:xfrm>
        </p:spPr>
        <p:txBody>
          <a:bodyPr/>
          <a:lstStyle/>
          <a:p>
            <a:pPr marL="0" indent="0" algn="just">
              <a:lnSpc>
                <a:spcPct val="80000"/>
              </a:lnSpc>
              <a:buFontTx/>
              <a:buNone/>
            </a:pPr>
            <a:endParaRPr lang="pt-BR" altLang="en-US" sz="1800"/>
          </a:p>
          <a:p>
            <a:pPr marL="0" indent="0" algn="just">
              <a:lnSpc>
                <a:spcPct val="80000"/>
              </a:lnSpc>
              <a:buFontTx/>
              <a:buNone/>
            </a:pPr>
            <a:r>
              <a:rPr lang="pt-BR" altLang="en-US" sz="1800"/>
              <a:t>Não é difícil hoje em dia passar mais de duas horas em frente ao computador. O uso da informática é cada vez mais comum, seja no ambiente de trabalho ou doméstico. </a:t>
            </a:r>
          </a:p>
          <a:p>
            <a:pPr marL="0" indent="0" algn="just">
              <a:lnSpc>
                <a:spcPct val="80000"/>
              </a:lnSpc>
              <a:buFontTx/>
              <a:buNone/>
            </a:pPr>
            <a:endParaRPr lang="pt-BR" altLang="en-US" sz="1800"/>
          </a:p>
          <a:p>
            <a:pPr marL="0" indent="0" algn="just">
              <a:lnSpc>
                <a:spcPct val="80000"/>
              </a:lnSpc>
              <a:buFontTx/>
              <a:buNone/>
            </a:pPr>
            <a:r>
              <a:rPr lang="pt-BR" altLang="en-US" sz="1800"/>
              <a:t>Este hábito tem exigido cada vez mais dos olhos humanos, gerando conseqüências como a </a:t>
            </a:r>
            <a:r>
              <a:rPr lang="pt-BR" altLang="en-US" sz="1800" b="1"/>
              <a:t>Síndrome Visual do Usuário de Computador</a:t>
            </a:r>
            <a:r>
              <a:rPr lang="pt-BR" altLang="en-US" sz="1800"/>
              <a:t> ou CVS (Computer Vision Syndrome).</a:t>
            </a:r>
          </a:p>
          <a:p>
            <a:pPr marL="0" indent="0" algn="just">
              <a:lnSpc>
                <a:spcPct val="80000"/>
              </a:lnSpc>
              <a:buFontTx/>
              <a:buNone/>
            </a:pPr>
            <a:endParaRPr lang="pt-BR" altLang="en-US" sz="1800"/>
          </a:p>
          <a:p>
            <a:pPr marL="0" indent="0" algn="just">
              <a:lnSpc>
                <a:spcPct val="80000"/>
              </a:lnSpc>
              <a:buFontTx/>
              <a:buNone/>
            </a:pPr>
            <a:r>
              <a:rPr lang="pt-BR" altLang="en-US" sz="1800"/>
              <a:t>A síndrome, também conhecida como </a:t>
            </a:r>
            <a:r>
              <a:rPr lang="pt-BR" altLang="en-US" sz="1800" b="1"/>
              <a:t>fadiga visual</a:t>
            </a:r>
            <a:r>
              <a:rPr lang="pt-BR" altLang="en-US" sz="1800"/>
              <a:t>, atinge entre 70% e 90% dos usuários de informática. Os sintomas são:</a:t>
            </a:r>
          </a:p>
          <a:p>
            <a:pPr marL="0" indent="0" algn="just">
              <a:lnSpc>
                <a:spcPct val="80000"/>
              </a:lnSpc>
              <a:buFontTx/>
              <a:buNone/>
            </a:pPr>
            <a:endParaRPr lang="pt-BR" altLang="en-US" sz="1800"/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altLang="en-US" sz="1800"/>
              <a:t>Dor de cabeça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altLang="en-US" sz="1800"/>
              <a:t>Olhos vermelhos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altLang="en-US" sz="1800"/>
              <a:t>Lacrimejamento em excesso ou olho seco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altLang="en-US" sz="1800"/>
              <a:t>Sonolência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altLang="en-US" sz="1800"/>
              <a:t>Vista cansada</a:t>
            </a:r>
          </a:p>
        </p:txBody>
      </p:sp>
      <p:pic>
        <p:nvPicPr>
          <p:cNvPr id="145412" name="Picture 4" descr="15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1963" y="1147763"/>
            <a:ext cx="2454275" cy="3482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BR" altLang="en-US"/>
              <a:t>DSMS TI 006</a:t>
            </a:r>
          </a:p>
        </p:txBody>
      </p:sp>
      <p:sp>
        <p:nvSpPr>
          <p:cNvPr id="148484" name="Rectangle 102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 altLang="en-US" b="1"/>
              <a:t>CVS – COMPUTER VISION SYNDROME</a:t>
            </a:r>
          </a:p>
        </p:txBody>
      </p:sp>
      <p:sp>
        <p:nvSpPr>
          <p:cNvPr id="148485" name="Rectangle 1029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908050"/>
            <a:ext cx="7964488" cy="1554163"/>
          </a:xfrm>
          <a:noFill/>
          <a:ln/>
        </p:spPr>
        <p:txBody>
          <a:bodyPr/>
          <a:lstStyle/>
          <a:p>
            <a:pPr marL="0" indent="0" algn="just">
              <a:buFontTx/>
              <a:buNone/>
            </a:pPr>
            <a:r>
              <a:rPr lang="pt-BR" altLang="en-US" sz="1800"/>
              <a:t>Pesquisa realizada recentemente com 2 mil pacientes que usam o computador de 12 a 14 horas por dia revelou uma relação direta entre o mau uso do PC e o aumento da cefaléia, olho seco e até da miopia entre crianças.</a:t>
            </a:r>
          </a:p>
        </p:txBody>
      </p:sp>
      <p:pic>
        <p:nvPicPr>
          <p:cNvPr id="148486" name="Picture 1030" descr="2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4975" y="2868613"/>
            <a:ext cx="3438525" cy="25511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8488" name="Rectangle 1032"/>
          <p:cNvSpPr>
            <a:spLocks noChangeArrowheads="1"/>
          </p:cNvSpPr>
          <p:nvPr/>
        </p:nvSpPr>
        <p:spPr bwMode="auto">
          <a:xfrm>
            <a:off x="3960813" y="2241550"/>
            <a:ext cx="4878387" cy="359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524" tIns="53762" rIns="107524" bIns="53762">
            <a:spAutoFit/>
          </a:bodyPr>
          <a:lstStyle/>
          <a:p>
            <a:pPr algn="just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pt-BR" altLang="en-US" b="1"/>
              <a:t>Causas: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pt-BR" altLang="en-US" sz="1400" b="1"/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pt-BR" altLang="en-US"/>
              <a:t> Quando usamos o micro movimentamos pouco o globo ocular e piscamos, em média, cinco vezes menos que o normal. Isso prejudica a troca do filme lacrimal, uma película responsável pela umidade na superfície do globo ocular.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pt-BR" altLang="en-US" sz="1400"/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pt-BR" altLang="en-US"/>
              <a:t> A situação piora para usuários de lentes de contato, que é hidrofílica. "É como se ela bebesse água do olho".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pt-BR" altLang="en-US" sz="1400"/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pt-BR" altLang="en-US"/>
              <a:t> Os ambientes refrigerados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pt-BR" altLang="en-US"/>
              <a:t>também agravam o ressecamento.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BR" altLang="en-US"/>
              <a:t>DSMS TI 006</a:t>
            </a:r>
          </a:p>
        </p:txBody>
      </p:sp>
      <p:sp>
        <p:nvSpPr>
          <p:cNvPr id="14643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 altLang="en-US" sz="2000" b="1"/>
              <a:t>CVS – COMPUTER VISION SYNDROME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908050"/>
            <a:ext cx="5021263" cy="4525963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pt-BR" altLang="en-US" sz="1800"/>
          </a:p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t-BR" altLang="en-US" sz="1800"/>
              <a:t> Outro fator importante são as 16,7 milhões de cores geradas pelo monitor de vídeo, que sobrecarregam a musculatura responsável por regular a entrada de luz até a retina. As imagens em pixels exigem ajuste de foco milhares de vezes por dia.</a:t>
            </a:r>
          </a:p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pt-BR" altLang="en-US" sz="1800"/>
          </a:p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t-BR" altLang="en-US" sz="1800"/>
              <a:t> Também se relacionam a esse fato a iluminação do ambiente e a posição do monitor. Ambientes excessivamente claros que geram reflexos e o monitor em uma posição muito alta exigem mais da visão do usuário.</a:t>
            </a:r>
          </a:p>
        </p:txBody>
      </p:sp>
      <p:pic>
        <p:nvPicPr>
          <p:cNvPr id="146437" name="Picture 5" descr="3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22950" y="1279525"/>
            <a:ext cx="3149600" cy="3298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6439" name="Rectangle 7"/>
          <p:cNvSpPr>
            <a:spLocks noChangeArrowheads="1"/>
          </p:cNvSpPr>
          <p:nvPr/>
        </p:nvSpPr>
        <p:spPr bwMode="auto">
          <a:xfrm>
            <a:off x="785813" y="4700588"/>
            <a:ext cx="7400925" cy="123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7763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 typeface="Wingdings" panose="05000000000000000000" pitchFamily="2" charset="2"/>
              <a:buNone/>
            </a:pPr>
            <a:r>
              <a:rPr lang="pt-BR" altLang="en-US" sz="1800"/>
              <a:t>Os tratamentos variam conforme o caso e os sintomas. Os problemas mais comuns são a miopia transitória em crianças e a presbiopia, ou vista cansada, nos adultos, principalmente acima dos 40 anos.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BR" altLang="en-US"/>
              <a:t>DSMS TI 006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z="2000" b="1"/>
              <a:t>DICAS PARA REDUÇÃO DOS SINTOMAS DO CVS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35288" y="2203450"/>
            <a:ext cx="5888037" cy="4054475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t-BR" altLang="en-US" sz="1800"/>
              <a:t> O monitor deve ficar 10° a 20° abaixo do nível dos olhos;</a:t>
            </a:r>
          </a:p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pt-BR" altLang="en-US" sz="1800"/>
          </a:p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t-BR" altLang="en-US" sz="1800"/>
              <a:t> A distância entre a tela do monitor e os olhos deve ser de 60 cm;</a:t>
            </a:r>
          </a:p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pt-BR" altLang="en-US" sz="1800"/>
          </a:p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t-BR" altLang="en-US" sz="1800"/>
              <a:t> O monitor não deve ficar de frente para a janela, pois a luminosidade causa ofuscamento, nem de costas porque forma sombras e reflexos que usam desconforto;</a:t>
            </a:r>
          </a:p>
        </p:txBody>
      </p:sp>
      <p:pic>
        <p:nvPicPr>
          <p:cNvPr id="147460" name="Picture 4" descr="2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2300" y="2038350"/>
            <a:ext cx="2349500" cy="3586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555625" y="1023938"/>
            <a:ext cx="8404225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524" tIns="53762" rIns="107524" bIns="53762">
            <a:spAutoFit/>
          </a:bodyPr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pt-BR" altLang="en-US"/>
              <a:t>Leôncio Queiroz ressalta que projetos desenvolvidos no Alabama para reduzir a CVS demonstram que o conforto visual aumenta a produtividade em 20%. As principais dicas do médico para eliminar a fadiga visual são: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BR" altLang="en-US"/>
              <a:t>DSMS TI 006</a:t>
            </a: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884238" y="1363663"/>
            <a:ext cx="5087937" cy="3983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524" tIns="53762" rIns="107524" bIns="53762">
            <a:sp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altLang="en-US"/>
              <a:t> Evite excesso de luminosidade das lâmpadas e luz natural pois as pupilas se contraem e geram cansaço visual;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t-BR" altLang="en-US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altLang="en-US"/>
              <a:t> Regule sempre a tela com o máximo de contraste e não de luminosidade;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t-BR" altLang="en-US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altLang="en-US"/>
              <a:t> Mantenha a tela do monitor sempre limpa;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t-BR" altLang="en-US"/>
          </a:p>
          <a:p>
            <a:pPr algn="just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pt-BR" altLang="en-US"/>
              <a:t> A cada hora, descanse de 5 a 10 minutos, saindo de frente do computador;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pt-BR" altLang="en-US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altLang="en-US"/>
              <a:t> Lembre-se de piscar voluntariamente quando estiver usando o micro.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 altLang="en-US" sz="2000" b="1"/>
              <a:t>DICAS PARA REDUÇÃO DOS SINTOMAS DO CVS</a:t>
            </a:r>
          </a:p>
        </p:txBody>
      </p:sp>
      <p:pic>
        <p:nvPicPr>
          <p:cNvPr id="155662" name="Picture 1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08700" y="1570038"/>
            <a:ext cx="2820988" cy="3690937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BR" altLang="en-US"/>
              <a:t>DSMS TI 006</a:t>
            </a:r>
          </a:p>
        </p:txBody>
      </p:sp>
      <p:pic>
        <p:nvPicPr>
          <p:cNvPr id="1628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2821" name="Text Box 5"/>
          <p:cNvSpPr txBox="1">
            <a:spLocks noChangeArrowheads="1"/>
          </p:cNvSpPr>
          <p:nvPr/>
        </p:nvSpPr>
        <p:spPr bwMode="auto">
          <a:xfrm>
            <a:off x="454025" y="5103813"/>
            <a:ext cx="8310563" cy="1474787"/>
          </a:xfrm>
          <a:prstGeom prst="rect">
            <a:avLst/>
          </a:prstGeom>
          <a:solidFill>
            <a:srgbClr val="000080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524" tIns="53762" rIns="107524" bIns="5376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 b="1">
                <a:solidFill>
                  <a:schemeClr val="bg1"/>
                </a:solidFill>
              </a:rPr>
              <a:t>PROF. SILVIO RIBEIRO</a:t>
            </a:r>
          </a:p>
          <a:p>
            <a:pPr algn="ctr">
              <a:spcBef>
                <a:spcPct val="50000"/>
              </a:spcBef>
            </a:pPr>
            <a:r>
              <a:rPr lang="en-US" altLang="en-US" sz="2000" b="1" i="1">
                <a:solidFill>
                  <a:schemeClr val="bg1"/>
                </a:solidFill>
              </a:rPr>
              <a:t>INFORMÁTICA  PARA  EXECUTIVOS  E  TERCEIRA  IDADE</a:t>
            </a:r>
          </a:p>
          <a:p>
            <a:pPr>
              <a:spcBef>
                <a:spcPct val="50000"/>
              </a:spcBef>
            </a:pPr>
            <a:r>
              <a:rPr lang="en-US" altLang="en-US" sz="2000" b="1">
                <a:solidFill>
                  <a:schemeClr val="bg1"/>
                </a:solidFill>
              </a:rPr>
              <a:t>                                          (011)</a:t>
            </a:r>
            <a:r>
              <a:rPr lang="en-US" altLang="en-US" sz="2400" b="1">
                <a:solidFill>
                  <a:schemeClr val="bg1"/>
                </a:solidFill>
              </a:rPr>
              <a:t>   </a:t>
            </a:r>
            <a:endParaRPr lang="pt-BR" altLang="en-US" sz="2400" b="1">
              <a:solidFill>
                <a:schemeClr val="bg1"/>
              </a:solidFill>
            </a:endParaRPr>
          </a:p>
        </p:txBody>
      </p:sp>
      <p:pic>
        <p:nvPicPr>
          <p:cNvPr id="162822" name="Picture 6" descr="01A - 3214-66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9425" y="6146800"/>
            <a:ext cx="1555750" cy="38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GI">
  <a:themeElements>
    <a:clrScheme name="1_SGI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G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107524" tIns="53762" rIns="107524" bIns="53762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107524" tIns="53762" rIns="107524" bIns="53762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1_SG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G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G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G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G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G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G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G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G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G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G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G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SGI</Template>
  <TotalTime>2617</TotalTime>
  <Words>602</Words>
  <Application>Microsoft Office PowerPoint</Application>
  <PresentationFormat>On-screen Show (4:3)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Wingdings</vt:lpstr>
      <vt:lpstr>1_SGI</vt:lpstr>
      <vt:lpstr>PowerPoint Presentation</vt:lpstr>
      <vt:lpstr>CVS – COMPUTER VISION SYNDROME</vt:lpstr>
      <vt:lpstr>CVS – COMPUTER VISION SYNDROME</vt:lpstr>
      <vt:lpstr>CVS – COMPUTER VISION SYNDROME</vt:lpstr>
      <vt:lpstr>DICAS PARA REDUÇÃO DOS SINTOMAS DO CVS</vt:lpstr>
      <vt:lpstr>DICAS PARA REDUÇÃO DOS SINTOMAS DO CVS</vt:lpstr>
      <vt:lpstr>PowerPoint Presentation</vt:lpstr>
    </vt:vector>
  </TitlesOfParts>
  <Company>PETROBRAS S.A.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PETROBRAS S.A.</dc:creator>
  <cp:lastModifiedBy>word</cp:lastModifiedBy>
  <cp:revision>80</cp:revision>
  <dcterms:created xsi:type="dcterms:W3CDTF">2003-04-24T17:12:12Z</dcterms:created>
  <dcterms:modified xsi:type="dcterms:W3CDTF">2025-08-13T16:41:29Z</dcterms:modified>
</cp:coreProperties>
</file>